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howSpecialPlsOnTitleSld="0" strictFirstAndLastChars="0" saveSubsetFonts="1">
  <p:sldMasterIdLst>
    <p:sldMasterId id="2147483684" r:id="rId1"/>
  </p:sldMasterIdLst>
  <p:notesMasterIdLst>
    <p:notesMasterId r:id="rId18"/>
  </p:notesMasterIdLst>
  <p:sldIdLst>
    <p:sldId id="280" r:id="rId2"/>
    <p:sldId id="279" r:id="rId3"/>
    <p:sldId id="282" r:id="rId4"/>
    <p:sldId id="283" r:id="rId5"/>
    <p:sldId id="284" r:id="rId6"/>
    <p:sldId id="285" r:id="rId7"/>
    <p:sldId id="310" r:id="rId8"/>
    <p:sldId id="263" r:id="rId9"/>
    <p:sldId id="264" r:id="rId10"/>
    <p:sldId id="300" r:id="rId11"/>
    <p:sldId id="302" r:id="rId12"/>
    <p:sldId id="303" r:id="rId13"/>
    <p:sldId id="304" r:id="rId14"/>
    <p:sldId id="305" r:id="rId15"/>
    <p:sldId id="306" r:id="rId16"/>
    <p:sldId id="309" r:id="rId17"/>
  </p:sldIdLst>
  <p:sldSz cx="13004800" cy="9753600"/>
  <p:notesSz cx="7099300" cy="10234613"/>
  <p:defaultTextStyle>
    <a:defPPr>
      <a:defRPr lang="ja-JP"/>
    </a:defPPr>
    <a:lvl1pPr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1pPr>
    <a:lvl2pPr marL="228600" indent="2286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2pPr>
    <a:lvl3pPr marL="457200" indent="4572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3pPr>
    <a:lvl4pPr marL="685800" indent="6858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4pPr>
    <a:lvl5pPr marL="914400" indent="9144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911AF"/>
    <a:srgbClr val="1508B8"/>
    <a:srgbClr val="990033"/>
    <a:srgbClr val="E40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370" autoAdjust="0"/>
  </p:normalViewPr>
  <p:slideViewPr>
    <p:cSldViewPr>
      <p:cViewPr>
        <p:scale>
          <a:sx n="66" d="100"/>
          <a:sy n="66" d="100"/>
        </p:scale>
        <p:origin x="-630" y="43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21.png"/><Relationship Id="rId4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92188" y="768350"/>
            <a:ext cx="5114925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46576" y="4861444"/>
            <a:ext cx="5206154" cy="46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4626" tIns="47312" rIns="94626" bIns="47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ja-JP" noProof="0" smtClean="0">
                <a:sym typeface="Lucida Grande" charset="0"/>
              </a:rPr>
              <a:t>Click to edit Master text styles</a:t>
            </a:r>
          </a:p>
          <a:p>
            <a:pPr lvl="1"/>
            <a:r>
              <a:rPr lang="ja-JP" altLang="ja-JP" noProof="0" smtClean="0">
                <a:sym typeface="Lucida Grande" charset="0"/>
              </a:rPr>
              <a:t>Second level</a:t>
            </a:r>
          </a:p>
          <a:p>
            <a:pPr lvl="2"/>
            <a:r>
              <a:rPr lang="ja-JP" altLang="ja-JP" noProof="0" smtClean="0">
                <a:sym typeface="Lucida Grande" charset="0"/>
              </a:rPr>
              <a:t>Third level</a:t>
            </a:r>
          </a:p>
          <a:p>
            <a:pPr lvl="3"/>
            <a:r>
              <a:rPr lang="ja-JP" altLang="ja-JP" noProof="0" smtClean="0">
                <a:sym typeface="Lucida Grande" charset="0"/>
              </a:rPr>
              <a:t>Fourth level</a:t>
            </a:r>
          </a:p>
          <a:p>
            <a:pPr lvl="4"/>
            <a:r>
              <a:rPr lang="ja-JP" altLang="ja-JP" noProof="0" smtClean="0">
                <a:sym typeface="Lucida Grand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521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1pPr>
    <a:lvl2pPr marL="228600" algn="l" defTabSz="4572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2pPr>
    <a:lvl3pPr marL="457200" algn="l" defTabSz="4572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3pPr>
    <a:lvl4pPr marL="685800" algn="l" defTabSz="4572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4pPr>
    <a:lvl5pPr marL="914400" algn="l" defTabSz="4572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7382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255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553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198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230" indent="0" algn="ctr">
              <a:buNone/>
              <a:defRPr/>
            </a:lvl2pPr>
            <a:lvl3pPr marL="1300460" indent="0" algn="ctr">
              <a:buNone/>
              <a:defRPr/>
            </a:lvl3pPr>
            <a:lvl4pPr marL="1950690" indent="0" algn="ctr">
              <a:buNone/>
              <a:defRPr/>
            </a:lvl4pPr>
            <a:lvl5pPr marL="2600919" indent="0" algn="ctr">
              <a:buNone/>
              <a:defRPr/>
            </a:lvl5pPr>
            <a:lvl6pPr marL="3251149" indent="0" algn="ctr">
              <a:buNone/>
              <a:defRPr/>
            </a:lvl6pPr>
            <a:lvl7pPr marL="3901379" indent="0" algn="ctr">
              <a:buNone/>
              <a:defRPr/>
            </a:lvl7pPr>
            <a:lvl8pPr marL="4551609" indent="0" algn="ctr">
              <a:buNone/>
              <a:defRPr/>
            </a:lvl8pPr>
            <a:lvl9pPr marL="5201839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fld id="{3269E29B-ACE5-4596-88C6-0F2DF39F37A0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0988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fld id="{5A56F901-5EA5-41F4-8E10-AAEF26D0AE74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4345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fld id="{405DD2EF-CCD5-409D-8B0C-F946CDE94388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42042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50240" y="390597"/>
            <a:ext cx="11704320" cy="8322169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fld id="{45F8E9BA-BEE3-40C5-ADA5-8105F21FD33D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0232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fld id="{F19DD8C5-C261-4037-897A-61472A9951ED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1403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230" indent="0">
              <a:buNone/>
              <a:defRPr sz="2600"/>
            </a:lvl2pPr>
            <a:lvl3pPr marL="1300460" indent="0">
              <a:buNone/>
              <a:defRPr sz="2300"/>
            </a:lvl3pPr>
            <a:lvl4pPr marL="1950690" indent="0">
              <a:buNone/>
              <a:defRPr sz="2000"/>
            </a:lvl4pPr>
            <a:lvl5pPr marL="2600919" indent="0">
              <a:buNone/>
              <a:defRPr sz="2000"/>
            </a:lvl5pPr>
            <a:lvl6pPr marL="3251149" indent="0">
              <a:buNone/>
              <a:defRPr sz="2000"/>
            </a:lvl6pPr>
            <a:lvl7pPr marL="3901379" indent="0">
              <a:buNone/>
              <a:defRPr sz="2000"/>
            </a:lvl7pPr>
            <a:lvl8pPr marL="4551609" indent="0">
              <a:buNone/>
              <a:defRPr sz="2000"/>
            </a:lvl8pPr>
            <a:lvl9pPr marL="5201839" indent="0">
              <a:buNone/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fld id="{D7F06C1A-2F6D-4D0E-83B6-1951FDA4FF66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7778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fld id="{3468077F-0489-49F6-A1CF-B7EDDC685115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2005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fld id="{E4EE9598-2353-4E8B-A595-FD585352046A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0902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fld id="{097E8C7B-7AFF-4084-ACD5-7BB258A6C778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2855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fld id="{99C5E279-F4B2-45E2-8DC9-24F91F06005B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93530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fld id="{3669716A-E8FE-4495-85B1-91894320DE1C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69128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defRPr kumimoji="0" smtClean="0">
                <a:latin typeface="Arial" pitchFamily="34" charset="0"/>
              </a:defRPr>
            </a:lvl1pPr>
          </a:lstStyle>
          <a:p>
            <a:fld id="{21392D15-D925-49AF-A400-2EE045DEFDFE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1032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875" y="8882063"/>
            <a:ext cx="3033713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defTabSz="914400" hangingPunct="1">
              <a:defRPr kumimoji="1" sz="20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413" y="8882063"/>
            <a:ext cx="4117975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914400" hangingPunct="1">
              <a:defRPr kumimoji="1" sz="20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213" y="8882063"/>
            <a:ext cx="3033712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r" defTabSz="914400" hangingPunct="1">
              <a:defRPr kumimoji="1" sz="20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fld id="{58904E1D-A907-4BAA-AD70-E5261738023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6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63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63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63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63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650230" algn="ctr" rtl="0" fontAlgn="base">
        <a:spcBef>
          <a:spcPct val="0"/>
        </a:spcBef>
        <a:spcAft>
          <a:spcPct val="0"/>
        </a:spcAft>
        <a:defRPr kumimoji="1" sz="63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1300460" algn="ctr" rtl="0" fontAlgn="base">
        <a:spcBef>
          <a:spcPct val="0"/>
        </a:spcBef>
        <a:spcAft>
          <a:spcPct val="0"/>
        </a:spcAft>
        <a:defRPr kumimoji="1" sz="63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950690" algn="ctr" rtl="0" fontAlgn="base">
        <a:spcBef>
          <a:spcPct val="0"/>
        </a:spcBef>
        <a:spcAft>
          <a:spcPct val="0"/>
        </a:spcAft>
        <a:defRPr kumimoji="1" sz="63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2600919" algn="ctr" rtl="0" fontAlgn="base">
        <a:spcBef>
          <a:spcPct val="0"/>
        </a:spcBef>
        <a:spcAft>
          <a:spcPct val="0"/>
        </a:spcAft>
        <a:defRPr kumimoji="1" sz="63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487363" indent="-487363" algn="l" rtl="0" eaLnBrk="0" fontAlgn="base" hangingPunct="0">
        <a:spcBef>
          <a:spcPct val="20000"/>
        </a:spcBef>
        <a:spcAft>
          <a:spcPct val="0"/>
        </a:spcAft>
        <a:buChar char="•"/>
        <a:defRPr kumimoji="1" sz="46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4813" algn="l" rtl="0" eaLnBrk="0" fontAlgn="base" hangingPunct="0">
        <a:spcBef>
          <a:spcPct val="20000"/>
        </a:spcBef>
        <a:spcAft>
          <a:spcPct val="0"/>
        </a:spcAft>
        <a:buChar char="–"/>
        <a:defRPr kumimoji="1" sz="4000">
          <a:solidFill>
            <a:schemeClr val="tx1"/>
          </a:solidFill>
          <a:latin typeface="+mn-lt"/>
          <a:ea typeface="+mn-ea"/>
        </a:defRPr>
      </a:lvl2pPr>
      <a:lvl3pPr marL="1624013" indent="-323850" algn="l" rtl="0" eaLnBrk="0" fontAlgn="base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</a:defRPr>
      </a:lvl3pPr>
      <a:lvl4pPr marL="2274888" indent="-3238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4pPr>
      <a:lvl5pPr marL="2925763" indent="-323850" algn="l" rtl="0" eaLnBrk="0" fontAlgn="base" hangingPunct="0">
        <a:spcBef>
          <a:spcPct val="20000"/>
        </a:spcBef>
        <a:spcAft>
          <a:spcPct val="0"/>
        </a:spcAft>
        <a:buChar char="»"/>
        <a:defRPr kumimoji="1" sz="2800">
          <a:solidFill>
            <a:schemeClr val="tx1"/>
          </a:solidFill>
          <a:latin typeface="+mn-lt"/>
          <a:ea typeface="+mn-ea"/>
        </a:defRPr>
      </a:lvl5pPr>
      <a:lvl6pPr marL="3576264" indent="-325115" algn="l" rtl="0" fontAlgn="base">
        <a:spcBef>
          <a:spcPct val="20000"/>
        </a:spcBef>
        <a:spcAft>
          <a:spcPct val="0"/>
        </a:spcAft>
        <a:buChar char="»"/>
        <a:defRPr kumimoji="1" sz="2800">
          <a:solidFill>
            <a:schemeClr val="tx1"/>
          </a:solidFill>
          <a:latin typeface="+mn-lt"/>
          <a:ea typeface="+mn-ea"/>
        </a:defRPr>
      </a:lvl6pPr>
      <a:lvl7pPr marL="4226494" indent="-325115" algn="l" rtl="0" fontAlgn="base">
        <a:spcBef>
          <a:spcPct val="20000"/>
        </a:spcBef>
        <a:spcAft>
          <a:spcPct val="0"/>
        </a:spcAft>
        <a:buChar char="»"/>
        <a:defRPr kumimoji="1" sz="2800">
          <a:solidFill>
            <a:schemeClr val="tx1"/>
          </a:solidFill>
          <a:latin typeface="+mn-lt"/>
          <a:ea typeface="+mn-ea"/>
        </a:defRPr>
      </a:lvl7pPr>
      <a:lvl8pPr marL="4876724" indent="-325115" algn="l" rtl="0" fontAlgn="base">
        <a:spcBef>
          <a:spcPct val="20000"/>
        </a:spcBef>
        <a:spcAft>
          <a:spcPct val="0"/>
        </a:spcAft>
        <a:buChar char="»"/>
        <a:defRPr kumimoji="1" sz="2800">
          <a:solidFill>
            <a:schemeClr val="tx1"/>
          </a:solidFill>
          <a:latin typeface="+mn-lt"/>
          <a:ea typeface="+mn-ea"/>
        </a:defRPr>
      </a:lvl8pPr>
      <a:lvl9pPr marL="5526954" indent="-325115" algn="l" rtl="0" fontAlgn="base">
        <a:spcBef>
          <a:spcPct val="20000"/>
        </a:spcBef>
        <a:spcAft>
          <a:spcPct val="0"/>
        </a:spcAft>
        <a:buChar char="»"/>
        <a:defRPr kumimoji="1"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300460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6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image" Target="../media/image63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openxmlformats.org/officeDocument/2006/relationships/image" Target="../media/image28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69.jpeg"/><Relationship Id="rId5" Type="http://schemas.openxmlformats.org/officeDocument/2006/relationships/image" Target="../media/image66.pn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3.png"/><Relationship Id="rId18" Type="http://schemas.openxmlformats.org/officeDocument/2006/relationships/image" Target="../media/image80.jpeg"/><Relationship Id="rId3" Type="http://schemas.openxmlformats.org/officeDocument/2006/relationships/image" Target="../media/image75.wmf"/><Relationship Id="rId7" Type="http://schemas.openxmlformats.org/officeDocument/2006/relationships/image" Target="../media/image26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78.jpeg"/><Relationship Id="rId11" Type="http://schemas.openxmlformats.org/officeDocument/2006/relationships/image" Target="../media/image72.png"/><Relationship Id="rId5" Type="http://schemas.openxmlformats.org/officeDocument/2006/relationships/image" Target="../media/image77.jpeg"/><Relationship Id="rId15" Type="http://schemas.openxmlformats.org/officeDocument/2006/relationships/oleObject" Target="../embeddings/oleObject5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76.jpeg"/><Relationship Id="rId9" Type="http://schemas.openxmlformats.org/officeDocument/2006/relationships/image" Target="../media/image21.png"/><Relationship Id="rId1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/>
          <p:cNvSpPr>
            <a:spLocks noGrp="1" noChangeArrowheads="1"/>
          </p:cNvSpPr>
          <p:nvPr>
            <p:ph idx="1"/>
          </p:nvPr>
        </p:nvSpPr>
        <p:spPr>
          <a:xfrm>
            <a:off x="2163586" y="6965032"/>
            <a:ext cx="8739212" cy="1117996"/>
          </a:xfrm>
        </p:spPr>
        <p:txBody>
          <a:bodyPr anchor="t"/>
          <a:lstStyle/>
          <a:p>
            <a:pPr marL="38100" indent="0" algn="ctr" defTabSz="868363" eaLnBrk="1">
              <a:lnSpc>
                <a:spcPct val="80000"/>
              </a:lnSpc>
              <a:spcBef>
                <a:spcPts val="700"/>
              </a:spcBef>
              <a:buNone/>
            </a:pPr>
            <a:r>
              <a:rPr lang="en-US" altLang="ja-JP" sz="4800" b="1" dirty="0" smtClean="0">
                <a:solidFill>
                  <a:srgbClr val="002060"/>
                </a:solidFill>
                <a:ea typeface="ＭＳ Ｐゴシック" pitchFamily="50" charset="-128"/>
                <a:sym typeface="Hiragino Maru Gothic Pro" charset="0"/>
              </a:rPr>
              <a:t>Seiko Electric Co., Ltd.</a:t>
            </a:r>
          </a:p>
          <a:p>
            <a:pPr marL="38100" indent="0" algn="ctr" defTabSz="868363" eaLnBrk="1">
              <a:lnSpc>
                <a:spcPct val="80000"/>
              </a:lnSpc>
              <a:spcBef>
                <a:spcPts val="700"/>
              </a:spcBef>
              <a:buNone/>
            </a:pPr>
            <a:r>
              <a:rPr lang="en-US" altLang="ja-JP" sz="2800" b="1" dirty="0" smtClean="0">
                <a:solidFill>
                  <a:srgbClr val="002060"/>
                </a:solidFill>
                <a:ea typeface="ＭＳ Ｐゴシック" pitchFamily="50" charset="-128"/>
                <a:sym typeface="Hiragino Maru Gothic Pro" charset="0"/>
              </a:rPr>
              <a:t>17October,2017</a:t>
            </a:r>
            <a:endParaRPr lang="ja-JP" altLang="ja-JP" sz="2800" b="1" dirty="0" smtClean="0">
              <a:solidFill>
                <a:srgbClr val="002060"/>
              </a:solidFill>
              <a:ea typeface="ＭＳ Ｐゴシック" pitchFamily="50" charset="-128"/>
              <a:sym typeface="Hiragino Maru Gothic Pro" charset="0"/>
            </a:endParaRPr>
          </a:p>
        </p:txBody>
      </p:sp>
      <p:pic>
        <p:nvPicPr>
          <p:cNvPr id="14" name="Picture 1" descr="アレンジロゴ　正興クロ（カラー印刷バージョン）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352" y="370276"/>
            <a:ext cx="2354862" cy="5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171689" y="3508648"/>
            <a:ext cx="107187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 smtClean="0"/>
              <a:t>Introduction of </a:t>
            </a:r>
            <a:r>
              <a:rPr kumimoji="1" lang="en-US" altLang="ja-JP" sz="6600" dirty="0" err="1" smtClean="0"/>
              <a:t>IoT</a:t>
            </a:r>
            <a:r>
              <a:rPr kumimoji="1" lang="en-US" altLang="ja-JP" sz="6600" dirty="0" smtClean="0"/>
              <a:t> Solutions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4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95488"/>
            <a:ext cx="1308100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AutoShape 5"/>
          <p:cNvSpPr>
            <a:spLocks/>
          </p:cNvSpPr>
          <p:nvPr/>
        </p:nvSpPr>
        <p:spPr bwMode="auto">
          <a:xfrm>
            <a:off x="1892300" y="2146300"/>
            <a:ext cx="711200" cy="762000"/>
          </a:xfrm>
          <a:prstGeom prst="rightArrow">
            <a:avLst>
              <a:gd name="adj1" fmla="val 57361"/>
              <a:gd name="adj2" fmla="val 77097"/>
            </a:avLst>
          </a:prstGeom>
          <a:solidFill>
            <a:srgbClr val="0061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  <a:sym typeface="Gill Sans" charset="0"/>
            </a:endParaRPr>
          </a:p>
        </p:txBody>
      </p:sp>
      <p:sp>
        <p:nvSpPr>
          <p:cNvPr id="27655" name="AutoShape 6"/>
          <p:cNvSpPr>
            <a:spLocks/>
          </p:cNvSpPr>
          <p:nvPr/>
        </p:nvSpPr>
        <p:spPr bwMode="auto">
          <a:xfrm>
            <a:off x="546100" y="1485900"/>
            <a:ext cx="2057400" cy="393700"/>
          </a:xfrm>
          <a:custGeom>
            <a:avLst/>
            <a:gdLst>
              <a:gd name="T0" fmla="*/ 571500 w 21600"/>
              <a:gd name="T1" fmla="*/ 133350 h 21600"/>
              <a:gd name="T2" fmla="*/ 571500 w 21600"/>
              <a:gd name="T3" fmla="*/ 133350 h 21600"/>
              <a:gd name="T4" fmla="*/ 571500 w 21600"/>
              <a:gd name="T5" fmla="*/ 133350 h 21600"/>
              <a:gd name="T6" fmla="*/ 57150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spcBef>
                <a:spcPts val="2400"/>
              </a:spcBef>
            </a:pPr>
            <a:r>
              <a:rPr lang="en-US" altLang="ja-JP" sz="1800" b="1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Instruction sheet of Paper </a:t>
            </a:r>
            <a:endParaRPr lang="ja-JP" altLang="ja-JP" sz="180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7656" name="Picture 7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1863725"/>
            <a:ext cx="1905000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7" name="Picture 8" descr="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2081213"/>
            <a:ext cx="1562100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9" name="AutoShape 10"/>
          <p:cNvSpPr>
            <a:spLocks/>
          </p:cNvSpPr>
          <p:nvPr/>
        </p:nvSpPr>
        <p:spPr bwMode="auto">
          <a:xfrm>
            <a:off x="209550" y="211138"/>
            <a:ext cx="4076700" cy="939800"/>
          </a:xfrm>
          <a:custGeom>
            <a:avLst/>
            <a:gdLst>
              <a:gd name="T0" fmla="*/ 2038350 w 21600"/>
              <a:gd name="T1" fmla="*/ 469900 h 21600"/>
              <a:gd name="T2" fmla="*/ 2038350 w 21600"/>
              <a:gd name="T3" fmla="*/ 469900 h 21600"/>
              <a:gd name="T4" fmla="*/ 2038350 w 21600"/>
              <a:gd name="T5" fmla="*/ 469900 h 21600"/>
              <a:gd name="T6" fmla="*/ 2038350 w 21600"/>
              <a:gd name="T7" fmla="*/ 4699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spcBef>
                <a:spcPts val="2400"/>
              </a:spcBef>
            </a:pPr>
            <a:r>
              <a:rPr lang="en-US" altLang="ja-JP" sz="6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e-slip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7660" name="AutoShape 11"/>
          <p:cNvSpPr>
            <a:spLocks/>
          </p:cNvSpPr>
          <p:nvPr/>
        </p:nvSpPr>
        <p:spPr bwMode="auto">
          <a:xfrm>
            <a:off x="6642777" y="681038"/>
            <a:ext cx="4523308" cy="520700"/>
          </a:xfrm>
          <a:custGeom>
            <a:avLst/>
            <a:gdLst>
              <a:gd name="T0" fmla="*/ 889000 w 21600"/>
              <a:gd name="T1" fmla="*/ 260350 h 21600"/>
              <a:gd name="T2" fmla="*/ 889000 w 21600"/>
              <a:gd name="T3" fmla="*/ 260350 h 21600"/>
              <a:gd name="T4" fmla="*/ 889000 w 21600"/>
              <a:gd name="T5" fmla="*/ 260350 h 21600"/>
              <a:gd name="T6" fmla="*/ 889000 w 21600"/>
              <a:gd name="T7" fmla="*/ 260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 eaLnBrk="1">
              <a:spcBef>
                <a:spcPts val="1100"/>
              </a:spcBef>
              <a:buClr>
                <a:srgbClr val="F5EC00"/>
              </a:buClr>
            </a:pPr>
            <a:r>
              <a:rPr lang="en-US" altLang="ja-JP" sz="3600" b="1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F</a:t>
            </a:r>
            <a:r>
              <a:rPr lang="en-US" altLang="ja-JP" sz="36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eature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7667" name="AutoShape 18"/>
          <p:cNvSpPr>
            <a:spLocks/>
          </p:cNvSpPr>
          <p:nvPr/>
        </p:nvSpPr>
        <p:spPr bwMode="auto">
          <a:xfrm>
            <a:off x="6574408" y="9034388"/>
            <a:ext cx="6646068" cy="666948"/>
          </a:xfrm>
          <a:custGeom>
            <a:avLst/>
            <a:gdLst>
              <a:gd name="T0" fmla="*/ 2508250 w 21600"/>
              <a:gd name="T1" fmla="*/ 120650 h 21600"/>
              <a:gd name="T2" fmla="*/ 2508250 w 21600"/>
              <a:gd name="T3" fmla="*/ 120650 h 21600"/>
              <a:gd name="T4" fmla="*/ 2508250 w 21600"/>
              <a:gd name="T5" fmla="*/ 120650 h 21600"/>
              <a:gd name="T6" fmla="*/ 2508250 w 21600"/>
              <a:gd name="T7" fmla="*/ 1206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spcBef>
                <a:spcPts val="1100"/>
              </a:spcBef>
            </a:pPr>
            <a:r>
              <a:rPr lang="en-US" altLang="ja-JP" sz="1600" dirty="0" smtClean="0">
                <a:solidFill>
                  <a:schemeClr val="tx1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For pair process (Pull/ Push, Open/Close, etc.) ,                             prevent wrong slip creation with function that automatically create it.</a:t>
            </a:r>
            <a:endParaRPr lang="ja-JP" altLang="ja-JP" dirty="0">
              <a:solidFill>
                <a:schemeClr val="tx1"/>
              </a:solidFill>
              <a:ea typeface="ＭＳ Ｐゴシック" pitchFamily="50" charset="-128"/>
            </a:endParaRPr>
          </a:p>
        </p:txBody>
      </p:sp>
      <p:pic>
        <p:nvPicPr>
          <p:cNvPr id="27670" name="Picture 21" descr="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5257726"/>
            <a:ext cx="5321300" cy="3694112"/>
          </a:xfrm>
          <a:prstGeom prst="rect">
            <a:avLst/>
          </a:prstGeom>
          <a:noFill/>
          <a:ln w="9525">
            <a:solidFill>
              <a:srgbClr val="000000"/>
            </a:solidFill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71" name="AutoShape 22"/>
          <p:cNvSpPr>
            <a:spLocks/>
          </p:cNvSpPr>
          <p:nvPr/>
        </p:nvSpPr>
        <p:spPr bwMode="auto">
          <a:xfrm>
            <a:off x="6328668" y="4517256"/>
            <a:ext cx="6006380" cy="431552"/>
          </a:xfrm>
          <a:custGeom>
            <a:avLst/>
            <a:gdLst>
              <a:gd name="T0" fmla="*/ 1670050 w 21600"/>
              <a:gd name="T1" fmla="*/ 152400 h 21600"/>
              <a:gd name="T2" fmla="*/ 1670050 w 21600"/>
              <a:gd name="T3" fmla="*/ 152400 h 21600"/>
              <a:gd name="T4" fmla="*/ 1670050 w 21600"/>
              <a:gd name="T5" fmla="*/ 152400 h 21600"/>
              <a:gd name="T6" fmla="*/ 1670050 w 21600"/>
              <a:gd name="T7" fmla="*/ 152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/>
            <a:r>
              <a:rPr kumimoji="1" lang="en-US" altLang="ja-JP" sz="2000" dirty="0">
                <a:latin typeface="+mn-lt"/>
              </a:rPr>
              <a:t>Make slip automatically for  </a:t>
            </a:r>
            <a:r>
              <a:rPr kumimoji="1" lang="en-US" altLang="ja-JP" sz="2000" dirty="0" smtClean="0">
                <a:latin typeface="+mn-lt"/>
              </a:rPr>
              <a:t>pair process        (</a:t>
            </a:r>
            <a:r>
              <a:rPr kumimoji="1" lang="en-US" altLang="ja-JP" sz="2000" dirty="0">
                <a:latin typeface="+mn-lt"/>
              </a:rPr>
              <a:t>Pull/Push, Open/Close etc.)</a:t>
            </a:r>
            <a:endParaRPr kumimoji="1" lang="ja-JP" altLang="en-US" sz="2000" dirty="0">
              <a:latin typeface="+mn-lt"/>
            </a:endParaRPr>
          </a:p>
        </p:txBody>
      </p:sp>
      <p:sp>
        <p:nvSpPr>
          <p:cNvPr id="27672" name="AutoShape 23"/>
          <p:cNvSpPr>
            <a:spLocks/>
          </p:cNvSpPr>
          <p:nvPr/>
        </p:nvSpPr>
        <p:spPr bwMode="auto">
          <a:xfrm>
            <a:off x="923925" y="8342313"/>
            <a:ext cx="5207000" cy="241300"/>
          </a:xfrm>
          <a:custGeom>
            <a:avLst/>
            <a:gdLst>
              <a:gd name="T0" fmla="*/ 2603500 w 21600"/>
              <a:gd name="T1" fmla="*/ 120650 h 21600"/>
              <a:gd name="T2" fmla="*/ 2603500 w 21600"/>
              <a:gd name="T3" fmla="*/ 120650 h 21600"/>
              <a:gd name="T4" fmla="*/ 2603500 w 21600"/>
              <a:gd name="T5" fmla="*/ 120650 h 21600"/>
              <a:gd name="T6" fmla="*/ 2603500 w 21600"/>
              <a:gd name="T7" fmla="*/ 1206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spcBef>
                <a:spcPts val="1100"/>
              </a:spcBef>
            </a:pPr>
            <a:r>
              <a:rPr lang="en-US" altLang="ja-JP" sz="16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After instruction is finished, this item will be highlighted with some color on e-slip.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7673" name="Picture 24" descr="im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5053013"/>
            <a:ext cx="4597400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74" name="AutoShape 25"/>
          <p:cNvSpPr>
            <a:spLocks/>
          </p:cNvSpPr>
          <p:nvPr/>
        </p:nvSpPr>
        <p:spPr bwMode="auto">
          <a:xfrm>
            <a:off x="957784" y="4656708"/>
            <a:ext cx="4076700" cy="292100"/>
          </a:xfrm>
          <a:custGeom>
            <a:avLst/>
            <a:gdLst>
              <a:gd name="T0" fmla="*/ 2038350 w 21600"/>
              <a:gd name="T1" fmla="*/ 146050 h 21600"/>
              <a:gd name="T2" fmla="*/ 2038350 w 21600"/>
              <a:gd name="T3" fmla="*/ 146050 h 21600"/>
              <a:gd name="T4" fmla="*/ 2038350 w 21600"/>
              <a:gd name="T5" fmla="*/ 146050 h 21600"/>
              <a:gd name="T6" fmla="*/ 2038350 w 21600"/>
              <a:gd name="T7" fmla="*/ 146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Display </a:t>
            </a:r>
            <a:r>
              <a:rPr lang="en-US" altLang="ja-JP" sz="20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target instruction </a:t>
            </a:r>
            <a:r>
              <a:rPr lang="en-US" altLang="ja-JP" sz="20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with color</a:t>
            </a:r>
            <a:endParaRPr kumimoji="1" lang="ja-JP" altLang="en-US" sz="2000" dirty="0">
              <a:latin typeface="+mn-lt"/>
            </a:endParaRPr>
          </a:p>
        </p:txBody>
      </p:sp>
      <p:sp>
        <p:nvSpPr>
          <p:cNvPr id="14362" name="AutoShape 26"/>
          <p:cNvSpPr>
            <a:spLocks/>
          </p:cNvSpPr>
          <p:nvPr/>
        </p:nvSpPr>
        <p:spPr bwMode="auto">
          <a:xfrm>
            <a:off x="6756400" y="7248451"/>
            <a:ext cx="3314700" cy="495300"/>
          </a:xfrm>
          <a:custGeom>
            <a:avLst/>
            <a:gdLst>
              <a:gd name="T0" fmla="*/ 1657350 w 21600"/>
              <a:gd name="T1" fmla="*/ 247650 h 21600"/>
              <a:gd name="T2" fmla="*/ 1657350 w 21600"/>
              <a:gd name="T3" fmla="*/ 247650 h 21600"/>
              <a:gd name="T4" fmla="*/ 1657350 w 21600"/>
              <a:gd name="T5" fmla="*/ 247650 h 21600"/>
              <a:gd name="T6" fmla="*/ 1657350 w 21600"/>
              <a:gd name="T7" fmla="*/ 2476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28575" cap="flat" cmpd="sng">
            <a:solidFill>
              <a:srgbClr val="FF2600">
                <a:alpha val="85097"/>
              </a:srgbClr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363" name="AutoShape 27"/>
          <p:cNvSpPr>
            <a:spLocks/>
          </p:cNvSpPr>
          <p:nvPr/>
        </p:nvSpPr>
        <p:spPr bwMode="auto">
          <a:xfrm>
            <a:off x="10017125" y="6638851"/>
            <a:ext cx="1841500" cy="495300"/>
          </a:xfrm>
          <a:custGeom>
            <a:avLst/>
            <a:gdLst>
              <a:gd name="T0" fmla="*/ 920750 w 21600"/>
              <a:gd name="T1" fmla="*/ 247650 h 21600"/>
              <a:gd name="T2" fmla="*/ 920750 w 21600"/>
              <a:gd name="T3" fmla="*/ 247650 h 21600"/>
              <a:gd name="T4" fmla="*/ 920750 w 21600"/>
              <a:gd name="T5" fmla="*/ 247650 h 21600"/>
              <a:gd name="T6" fmla="*/ 920750 w 21600"/>
              <a:gd name="T7" fmla="*/ 2476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28575" cap="flat" cmpd="sng">
            <a:solidFill>
              <a:srgbClr val="FF2600">
                <a:alpha val="85097"/>
              </a:srgbClr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87882"/>
              </p:ext>
            </p:extLst>
          </p:nvPr>
        </p:nvGraphicFramePr>
        <p:xfrm>
          <a:off x="5235030" y="1291749"/>
          <a:ext cx="7604700" cy="288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908"/>
                <a:gridCol w="3168352"/>
                <a:gridCol w="39604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Function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Effective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 pitchFamily="50" charset="-128"/>
                          <a:sym typeface="Gill Sans" charset="0"/>
                        </a:rPr>
                        <a:t>Easy input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 pitchFamily="50" charset="-128"/>
                          <a:sym typeface="Gill Sans" charset="0"/>
                        </a:rPr>
                        <a:t>Saving time to make instruction sheet</a:t>
                      </a:r>
                      <a:r>
                        <a:rPr kumimoji="1" lang="en-US" altLang="ja-JP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sym typeface="Gill Sans" charset="0"/>
                        </a:rPr>
                        <a:t>.</a:t>
                      </a:r>
                      <a:endParaRPr lang="en-US" altLang="ja-JP" sz="1600" dirty="0" smtClean="0">
                        <a:solidFill>
                          <a:schemeClr val="tx1"/>
                        </a:solidFill>
                        <a:latin typeface="+mn-lt"/>
                        <a:ea typeface="ＭＳ Ｐゴシック" pitchFamily="50" charset="-128"/>
                        <a:sym typeface="Gill Sans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ea typeface="ＭＳ Ｐゴシック" pitchFamily="50" charset="-128"/>
                          <a:sym typeface="Gill Sans" charset="0"/>
                        </a:rPr>
                        <a:t>Display instruction with color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ea typeface="ＭＳ Ｐゴシック" pitchFamily="50" charset="-128"/>
                          <a:sym typeface="Gill Sans" charset="0"/>
                        </a:rPr>
                        <a:t>Prevention for wrong operation procedure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Voice</a:t>
                      </a:r>
                      <a:r>
                        <a:rPr kumimoji="1" lang="en-US" altLang="ja-JP" sz="1600" baseline="0" dirty="0" smtClean="0"/>
                        <a:t> guidance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Prevention for misrecognition of equipment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Make</a:t>
                      </a:r>
                      <a:r>
                        <a:rPr kumimoji="1" lang="en-US" altLang="ja-JP" sz="1600" baseline="0" dirty="0" smtClean="0"/>
                        <a:t> slip automatically for  pair process(Pull/Push, Open/Close etc.)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Prevention for wrong</a:t>
                      </a:r>
                      <a:r>
                        <a:rPr kumimoji="1" lang="en-US" altLang="ja-JP" sz="1600" baseline="0" dirty="0" smtClean="0"/>
                        <a:t> slip creation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5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 pitchFamily="50" charset="-128"/>
                          <a:sym typeface="Gill Sans" charset="0"/>
                        </a:rPr>
                        <a:t>Verify slip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Improvement</a:t>
                      </a:r>
                      <a:r>
                        <a:rPr kumimoji="1" lang="en-US" altLang="ja-JP" sz="1600" baseline="0" dirty="0" smtClean="0"/>
                        <a:t> for quality of slip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AutoShape 6"/>
          <p:cNvSpPr>
            <a:spLocks/>
          </p:cNvSpPr>
          <p:nvPr/>
        </p:nvSpPr>
        <p:spPr bwMode="auto">
          <a:xfrm>
            <a:off x="2685976" y="1240086"/>
            <a:ext cx="2057400" cy="612378"/>
          </a:xfrm>
          <a:custGeom>
            <a:avLst/>
            <a:gdLst>
              <a:gd name="T0" fmla="*/ 571500 w 21600"/>
              <a:gd name="T1" fmla="*/ 133350 h 21600"/>
              <a:gd name="T2" fmla="*/ 571500 w 21600"/>
              <a:gd name="T3" fmla="*/ 133350 h 21600"/>
              <a:gd name="T4" fmla="*/ 571500 w 21600"/>
              <a:gd name="T5" fmla="*/ 133350 h 21600"/>
              <a:gd name="T6" fmla="*/ 57150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 eaLnBrk="1">
              <a:spcBef>
                <a:spcPts val="2400"/>
              </a:spcBef>
            </a:pPr>
            <a:r>
              <a:rPr lang="en-US" altLang="ja-JP" sz="1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e-slip    (Instruction </a:t>
            </a:r>
            <a:r>
              <a:rPr lang="en-US" altLang="ja-JP" sz="1800" b="1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sheet </a:t>
            </a:r>
            <a:r>
              <a:rPr lang="en-US" altLang="ja-JP" sz="1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) </a:t>
            </a:r>
            <a:endParaRPr lang="ja-JP" altLang="ja-JP" sz="180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8" name="AutoShape 26"/>
          <p:cNvSpPr>
            <a:spLocks/>
          </p:cNvSpPr>
          <p:nvPr/>
        </p:nvSpPr>
        <p:spPr bwMode="auto">
          <a:xfrm>
            <a:off x="894216" y="5812904"/>
            <a:ext cx="4384047" cy="247650"/>
          </a:xfrm>
          <a:custGeom>
            <a:avLst/>
            <a:gdLst>
              <a:gd name="T0" fmla="*/ 1657350 w 21600"/>
              <a:gd name="T1" fmla="*/ 247650 h 21600"/>
              <a:gd name="T2" fmla="*/ 1657350 w 21600"/>
              <a:gd name="T3" fmla="*/ 247650 h 21600"/>
              <a:gd name="T4" fmla="*/ 1657350 w 21600"/>
              <a:gd name="T5" fmla="*/ 247650 h 21600"/>
              <a:gd name="T6" fmla="*/ 1657350 w 21600"/>
              <a:gd name="T7" fmla="*/ 2476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28575" cap="flat" cmpd="sng">
            <a:solidFill>
              <a:srgbClr val="FF2600">
                <a:alpha val="85097"/>
              </a:srgbClr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027619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2" grpId="0" animBg="1"/>
      <p:bldP spid="1436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"/>
          <p:cNvGrpSpPr>
            <a:grpSpLocks/>
          </p:cNvGrpSpPr>
          <p:nvPr/>
        </p:nvGrpSpPr>
        <p:grpSpPr bwMode="auto">
          <a:xfrm>
            <a:off x="1038225" y="1387475"/>
            <a:ext cx="3098800" cy="2898774"/>
            <a:chOff x="87342" y="188876"/>
            <a:chExt cx="3099878" cy="2898236"/>
          </a:xfrm>
        </p:grpSpPr>
        <p:sp>
          <p:nvSpPr>
            <p:cNvPr id="18434" name="AutoShape 2"/>
            <p:cNvSpPr>
              <a:spLocks/>
            </p:cNvSpPr>
            <p:nvPr/>
          </p:nvSpPr>
          <p:spPr bwMode="auto">
            <a:xfrm>
              <a:off x="87342" y="188876"/>
              <a:ext cx="1481653" cy="193321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0"/>
                  </a:moveTo>
                  <a:cubicBezTo>
                    <a:pt x="9670" y="0"/>
                    <a:pt x="0" y="7060"/>
                    <a:pt x="0" y="15768"/>
                  </a:cubicBezTo>
                  <a:cubicBezTo>
                    <a:pt x="0" y="17766"/>
                    <a:pt x="519" y="19743"/>
                    <a:pt x="1530" y="21600"/>
                  </a:cubicBezTo>
                  <a:lnTo>
                    <a:pt x="21599" y="15768"/>
                  </a:lnTo>
                  <a:lnTo>
                    <a:pt x="21599" y="0"/>
                  </a:lnTo>
                  <a:close/>
                </a:path>
              </a:pathLst>
            </a:custGeom>
            <a:solidFill>
              <a:srgbClr val="FFFED5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929292"/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ja-JP" altLang="ja-JP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435" name="AutoShape 3"/>
            <p:cNvSpPr>
              <a:spLocks/>
            </p:cNvSpPr>
            <p:nvPr/>
          </p:nvSpPr>
          <p:spPr bwMode="auto">
            <a:xfrm rot="10328044">
              <a:off x="184214" y="192050"/>
              <a:ext cx="3003006" cy="2895062"/>
            </a:xfrm>
            <a:custGeom>
              <a:avLst/>
              <a:gdLst>
                <a:gd name="T0" fmla="+- 0 11414 1228"/>
                <a:gd name="T1" fmla="*/ T0 w 20372"/>
                <a:gd name="T2" fmla="+- 0 11403 1206"/>
                <a:gd name="T3" fmla="*/ 11403 h 20394"/>
                <a:gd name="T4" fmla="+- 0 11414 1228"/>
                <a:gd name="T5" fmla="*/ T4 w 20372"/>
                <a:gd name="T6" fmla="+- 0 11403 1206"/>
                <a:gd name="T7" fmla="*/ 11403 h 20394"/>
                <a:gd name="T8" fmla="+- 0 11414 1228"/>
                <a:gd name="T9" fmla="*/ T8 w 20372"/>
                <a:gd name="T10" fmla="+- 0 11403 1206"/>
                <a:gd name="T11" fmla="*/ 11403 h 20394"/>
                <a:gd name="T12" fmla="+- 0 11414 1228"/>
                <a:gd name="T13" fmla="*/ T12 w 20372"/>
                <a:gd name="T14" fmla="+- 0 11403 1206"/>
                <a:gd name="T15" fmla="*/ 11403 h 203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72" h="20394">
                  <a:moveTo>
                    <a:pt x="20372" y="7223"/>
                  </a:moveTo>
                  <a:cubicBezTo>
                    <a:pt x="18681" y="1825"/>
                    <a:pt x="12853" y="-1206"/>
                    <a:pt x="7355" y="454"/>
                  </a:cubicBezTo>
                  <a:cubicBezTo>
                    <a:pt x="1858" y="2114"/>
                    <a:pt x="-1228" y="7837"/>
                    <a:pt x="461" y="13236"/>
                  </a:cubicBezTo>
                  <a:cubicBezTo>
                    <a:pt x="1680" y="17127"/>
                    <a:pt x="5134" y="19939"/>
                    <a:pt x="9255" y="20393"/>
                  </a:cubicBezTo>
                  <a:lnTo>
                    <a:pt x="10416" y="10230"/>
                  </a:lnTo>
                  <a:lnTo>
                    <a:pt x="20372" y="7223"/>
                  </a:lnTo>
                  <a:close/>
                </a:path>
              </a:pathLst>
            </a:custGeom>
            <a:solidFill>
              <a:srgbClr val="FFADD6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929292"/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ja-JP" altLang="ja-JP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1763" name="AutoShape 4"/>
            <p:cNvSpPr>
              <a:spLocks/>
            </p:cNvSpPr>
            <p:nvPr/>
          </p:nvSpPr>
          <p:spPr bwMode="auto">
            <a:xfrm>
              <a:off x="484880" y="624275"/>
              <a:ext cx="1012445" cy="1181418"/>
            </a:xfrm>
            <a:custGeom>
              <a:avLst/>
              <a:gdLst>
                <a:gd name="T0" fmla="*/ 506223 w 21600"/>
                <a:gd name="T1" fmla="*/ 590709 h 21600"/>
                <a:gd name="T2" fmla="*/ 506223 w 21600"/>
                <a:gd name="T3" fmla="*/ 590709 h 21600"/>
                <a:gd name="T4" fmla="*/ 506223 w 21600"/>
                <a:gd name="T5" fmla="*/ 590709 h 21600"/>
                <a:gd name="T6" fmla="*/ 506223 w 21600"/>
                <a:gd name="T7" fmla="*/ 59070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algn="ctr" eaLnBrk="1"/>
              <a:r>
                <a:rPr lang="en-US" altLang="ja-JP" sz="1600" dirty="0" smtClean="0">
                  <a:solidFill>
                    <a:schemeClr val="tx1"/>
                  </a:solidFill>
                  <a:latin typeface="+mn-lt"/>
                  <a:ea typeface="ＭＳ Ｐゴシック" pitchFamily="50" charset="-128"/>
                  <a:sym typeface="Heiti TC Medium" charset="0"/>
                </a:rPr>
                <a:t>Incident at work</a:t>
              </a:r>
              <a:endParaRPr lang="ja-JP" altLang="ja-JP" sz="16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endParaRPr>
            </a:p>
            <a:p>
              <a:pPr algn="ctr" eaLnBrk="1"/>
              <a:endParaRPr lang="ja-JP" altLang="ja-JP" sz="16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endParaRPr>
            </a:p>
            <a:p>
              <a:pPr algn="ctr" eaLnBrk="1"/>
              <a:r>
                <a:rPr lang="ja-JP" altLang="ja-JP" sz="1600" dirty="0" smtClean="0">
                  <a:solidFill>
                    <a:schemeClr val="tx1"/>
                  </a:solidFill>
                  <a:latin typeface="+mn-lt"/>
                  <a:ea typeface="ＭＳ Ｐゴシック" pitchFamily="50" charset="-128"/>
                  <a:sym typeface="Heiti TC Medium" charset="0"/>
                </a:rPr>
                <a:t>5</a:t>
              </a:r>
              <a:endParaRPr lang="ja-JP" altLang="ja-JP" sz="16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endParaRPr>
            </a:p>
          </p:txBody>
        </p:sp>
        <p:sp>
          <p:nvSpPr>
            <p:cNvPr id="18437" name="AutoShape 5"/>
            <p:cNvSpPr>
              <a:spLocks/>
            </p:cNvSpPr>
            <p:nvPr/>
          </p:nvSpPr>
          <p:spPr bwMode="auto">
            <a:xfrm rot="10328044">
              <a:off x="1746857" y="226969"/>
              <a:ext cx="1284734" cy="2449058"/>
            </a:xfrm>
            <a:custGeom>
              <a:avLst/>
              <a:gdLst>
                <a:gd name="T0" fmla="+- 0 12141 2682"/>
                <a:gd name="T1" fmla="*/ T0 w 18918"/>
                <a:gd name="T2" fmla="*/ 10800 h 21600"/>
                <a:gd name="T3" fmla="+- 0 12141 2682"/>
                <a:gd name="T4" fmla="*/ T3 w 18918"/>
                <a:gd name="T5" fmla="*/ 10800 h 21600"/>
                <a:gd name="T6" fmla="+- 0 12141 2682"/>
                <a:gd name="T7" fmla="*/ T6 w 18918"/>
                <a:gd name="T8" fmla="*/ 10800 h 21600"/>
                <a:gd name="T9" fmla="+- 0 12141 2682"/>
                <a:gd name="T10" fmla="*/ T9 w 189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8918" h="21600">
                  <a:moveTo>
                    <a:pt x="10203" y="0"/>
                  </a:moveTo>
                  <a:cubicBezTo>
                    <a:pt x="932" y="2921"/>
                    <a:pt x="-2682" y="9851"/>
                    <a:pt x="2131" y="15479"/>
                  </a:cubicBezTo>
                  <a:cubicBezTo>
                    <a:pt x="5037" y="18877"/>
                    <a:pt x="10542" y="21172"/>
                    <a:pt x="16809" y="21600"/>
                  </a:cubicBezTo>
                  <a:lnTo>
                    <a:pt x="18917" y="10189"/>
                  </a:lnTo>
                  <a:lnTo>
                    <a:pt x="10203" y="0"/>
                  </a:lnTo>
                  <a:close/>
                </a:path>
              </a:pathLst>
            </a:custGeom>
            <a:solidFill>
              <a:srgbClr val="F73096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929292"/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ja-JP" altLang="ja-JP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1765" name="AutoShape 6"/>
            <p:cNvSpPr>
              <a:spLocks/>
            </p:cNvSpPr>
            <p:nvPr/>
          </p:nvSpPr>
          <p:spPr bwMode="auto">
            <a:xfrm>
              <a:off x="1902355" y="798238"/>
              <a:ext cx="867990" cy="1145617"/>
            </a:xfrm>
            <a:custGeom>
              <a:avLst/>
              <a:gdLst>
                <a:gd name="T0" fmla="*/ 433995 w 21600"/>
                <a:gd name="T1" fmla="*/ 572809 h 21600"/>
                <a:gd name="T2" fmla="*/ 433995 w 21600"/>
                <a:gd name="T3" fmla="*/ 572809 h 21600"/>
                <a:gd name="T4" fmla="*/ 433995 w 21600"/>
                <a:gd name="T5" fmla="*/ 572809 h 21600"/>
                <a:gd name="T6" fmla="*/ 433995 w 21600"/>
                <a:gd name="T7" fmla="*/ 57280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algn="ctr" eaLnBrk="1"/>
              <a:r>
                <a:rPr lang="en-US" altLang="ja-JP" sz="1600" dirty="0" smtClean="0">
                  <a:solidFill>
                    <a:schemeClr val="tx1"/>
                  </a:solidFill>
                  <a:latin typeface="+mn-lt"/>
                  <a:ea typeface="ＭＳ Ｐゴシック" pitchFamily="50" charset="-128"/>
                  <a:sym typeface="Heiti TC Medium" charset="0"/>
                </a:rPr>
                <a:t>Misunderstanding</a:t>
              </a:r>
              <a:endParaRPr lang="ja-JP" altLang="ja-JP" sz="16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endParaRPr>
            </a:p>
            <a:p>
              <a:pPr algn="ctr" eaLnBrk="1"/>
              <a:endParaRPr lang="ja-JP" altLang="ja-JP" sz="16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endParaRPr>
            </a:p>
            <a:p>
              <a:pPr algn="ctr" eaLnBrk="1"/>
              <a:r>
                <a:rPr lang="ja-JP" altLang="ja-JP" sz="1600" dirty="0" smtClean="0">
                  <a:solidFill>
                    <a:schemeClr val="tx1"/>
                  </a:solidFill>
                  <a:latin typeface="+mn-lt"/>
                  <a:ea typeface="ＭＳ Ｐゴシック" pitchFamily="50" charset="-128"/>
                  <a:sym typeface="Heiti TC Medium" charset="0"/>
                </a:rPr>
                <a:t>7</a:t>
              </a:r>
              <a:endParaRPr lang="ja-JP" altLang="ja-JP" sz="16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endParaRPr>
            </a:p>
          </p:txBody>
        </p:sp>
        <p:sp>
          <p:nvSpPr>
            <p:cNvPr id="31766" name="AutoShape 7"/>
            <p:cNvSpPr>
              <a:spLocks/>
            </p:cNvSpPr>
            <p:nvPr/>
          </p:nvSpPr>
          <p:spPr bwMode="auto">
            <a:xfrm>
              <a:off x="991102" y="1925954"/>
              <a:ext cx="1075019" cy="1154568"/>
            </a:xfrm>
            <a:custGeom>
              <a:avLst/>
              <a:gdLst>
                <a:gd name="T0" fmla="*/ 465595 w 21600"/>
                <a:gd name="T1" fmla="*/ 577284 h 21600"/>
                <a:gd name="T2" fmla="*/ 465595 w 21600"/>
                <a:gd name="T3" fmla="*/ 577284 h 21600"/>
                <a:gd name="T4" fmla="*/ 465595 w 21600"/>
                <a:gd name="T5" fmla="*/ 577284 h 21600"/>
                <a:gd name="T6" fmla="*/ 465595 w 21600"/>
                <a:gd name="T7" fmla="*/ 57728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algn="ctr" eaLnBrk="1"/>
              <a:r>
                <a:rPr lang="en-US" altLang="ja-JP" sz="1600" dirty="0" smtClean="0">
                  <a:solidFill>
                    <a:schemeClr val="tx1"/>
                  </a:solidFill>
                  <a:latin typeface="+mn-lt"/>
                  <a:ea typeface="ＭＳ Ｐゴシック" pitchFamily="50" charset="-128"/>
                  <a:sym typeface="Heiti TC Medium" charset="0"/>
                </a:rPr>
                <a:t>Incident by operation</a:t>
              </a:r>
              <a:endParaRPr lang="ja-JP" altLang="ja-JP" sz="16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endParaRPr>
            </a:p>
            <a:p>
              <a:pPr algn="ctr" eaLnBrk="1"/>
              <a:endParaRPr lang="ja-JP" altLang="ja-JP" sz="16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endParaRPr>
            </a:p>
            <a:p>
              <a:pPr algn="ctr" eaLnBrk="1"/>
              <a:r>
                <a:rPr lang="ja-JP" altLang="ja-JP" sz="1600" dirty="0" smtClean="0">
                  <a:solidFill>
                    <a:schemeClr val="tx1"/>
                  </a:solidFill>
                  <a:latin typeface="+mn-lt"/>
                  <a:ea typeface="ＭＳ Ｐゴシック" pitchFamily="50" charset="-128"/>
                  <a:sym typeface="Heiti TC Medium" charset="0"/>
                </a:rPr>
                <a:t>11</a:t>
              </a:r>
              <a:endParaRPr lang="ja-JP" altLang="ja-JP" sz="16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endParaRPr>
            </a:p>
          </p:txBody>
        </p:sp>
      </p:grpSp>
      <p:sp>
        <p:nvSpPr>
          <p:cNvPr id="31747" name="AutoShape 8"/>
          <p:cNvSpPr>
            <a:spLocks/>
          </p:cNvSpPr>
          <p:nvPr/>
        </p:nvSpPr>
        <p:spPr bwMode="auto">
          <a:xfrm>
            <a:off x="4774395" y="2051050"/>
            <a:ext cx="1270000" cy="1270000"/>
          </a:xfrm>
          <a:prstGeom prst="rightArrow">
            <a:avLst>
              <a:gd name="adj1" fmla="val 54000"/>
              <a:gd name="adj2" fmla="val 44000"/>
            </a:avLst>
          </a:prstGeom>
          <a:solidFill>
            <a:srgbClr val="FFF9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  <a:sym typeface="Gill Sans" charset="0"/>
            </a:endParaRPr>
          </a:p>
        </p:txBody>
      </p:sp>
      <p:sp>
        <p:nvSpPr>
          <p:cNvPr id="31748" name="AutoShape 9"/>
          <p:cNvSpPr>
            <a:spLocks/>
          </p:cNvSpPr>
          <p:nvPr/>
        </p:nvSpPr>
        <p:spPr bwMode="auto">
          <a:xfrm>
            <a:off x="6163494" y="2458152"/>
            <a:ext cx="6938912" cy="520700"/>
          </a:xfrm>
          <a:custGeom>
            <a:avLst/>
            <a:gdLst>
              <a:gd name="T0" fmla="*/ 2489200 w 21600"/>
              <a:gd name="T1" fmla="*/ 260350 h 21600"/>
              <a:gd name="T2" fmla="*/ 2489200 w 21600"/>
              <a:gd name="T3" fmla="*/ 260350 h 21600"/>
              <a:gd name="T4" fmla="*/ 2489200 w 21600"/>
              <a:gd name="T5" fmla="*/ 260350 h 21600"/>
              <a:gd name="T6" fmla="*/ 2489200 w 21600"/>
              <a:gd name="T7" fmla="*/ 260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 eaLnBrk="1"/>
            <a:r>
              <a:rPr lang="en-US" altLang="ja-JP" sz="2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By operation/ Misunderstanding -&gt;ZERO</a:t>
            </a:r>
            <a:endParaRPr lang="ja-JP" altLang="ja-JP" sz="105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31749" name="Picture 10" descr="グラフ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5854700"/>
            <a:ext cx="5575300" cy="21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0" name="AutoShape 11"/>
          <p:cNvSpPr>
            <a:spLocks/>
          </p:cNvSpPr>
          <p:nvPr/>
        </p:nvSpPr>
        <p:spPr bwMode="auto">
          <a:xfrm>
            <a:off x="8242300" y="5740896"/>
            <a:ext cx="4000500" cy="2387600"/>
          </a:xfrm>
          <a:custGeom>
            <a:avLst/>
            <a:gdLst>
              <a:gd name="T0" fmla="*/ 2000250 w 21600"/>
              <a:gd name="T1" fmla="*/ 1193800 h 21600"/>
              <a:gd name="T2" fmla="*/ 2000250 w 21600"/>
              <a:gd name="T3" fmla="*/ 1193800 h 21600"/>
              <a:gd name="T4" fmla="*/ 2000250 w 21600"/>
              <a:gd name="T5" fmla="*/ 1193800 h 21600"/>
              <a:gd name="T6" fmla="*/ 2000250 w 21600"/>
              <a:gd name="T7" fmla="*/ 1193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eaLnBrk="1"/>
            <a:r>
              <a:rPr lang="en-US" altLang="ja-JP" sz="2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Lucida Grande" charset="0"/>
              </a:rPr>
              <a:t>Saving time per year</a:t>
            </a:r>
          </a:p>
          <a:p>
            <a:pPr eaLnBrk="1"/>
            <a:r>
              <a:rPr lang="en-US" altLang="ja-JP" sz="2400" b="1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Lucida Grande" charset="0"/>
              </a:rPr>
              <a:t>b</a:t>
            </a:r>
            <a:r>
              <a:rPr lang="en-US" altLang="ja-JP" sz="2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Lucida Grande" charset="0"/>
              </a:rPr>
              <a:t>ased on one of substation </a:t>
            </a:r>
            <a:endParaRPr lang="ja-JP" altLang="ja-JP" sz="2400" b="1" dirty="0">
              <a:solidFill>
                <a:schemeClr val="tx1"/>
              </a:solidFill>
              <a:latin typeface="+mn-lt"/>
              <a:ea typeface="ＭＳ Ｐゴシック" pitchFamily="50" charset="-128"/>
              <a:sym typeface="Lucida Grande" charset="0"/>
            </a:endParaRPr>
          </a:p>
          <a:p>
            <a:pPr eaLnBrk="1"/>
            <a:r>
              <a:rPr lang="ja-JP" altLang="ja-JP" sz="4800" b="1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Lucida Grande" charset="0"/>
              </a:rPr>
              <a:t>▲</a:t>
            </a:r>
            <a:r>
              <a:rPr lang="ja-JP" altLang="ja-JP" sz="4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Lucida Grande" charset="0"/>
              </a:rPr>
              <a:t>1,102</a:t>
            </a:r>
            <a:r>
              <a:rPr lang="en-US" altLang="ja-JP" sz="2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Lucida Grande" charset="0"/>
              </a:rPr>
              <a:t>hour</a:t>
            </a:r>
            <a:endParaRPr lang="ja-JP" altLang="ja-JP" sz="2400" b="1" dirty="0">
              <a:solidFill>
                <a:schemeClr val="tx1"/>
              </a:solidFill>
              <a:latin typeface="+mn-lt"/>
              <a:ea typeface="ＭＳ Ｐゴシック" pitchFamily="50" charset="-128"/>
              <a:sym typeface="Lucida Grande" charset="0"/>
            </a:endParaRPr>
          </a:p>
        </p:txBody>
      </p:sp>
      <p:sp>
        <p:nvSpPr>
          <p:cNvPr id="31751" name="AutoShape 12"/>
          <p:cNvSpPr>
            <a:spLocks/>
          </p:cNvSpPr>
          <p:nvPr/>
        </p:nvSpPr>
        <p:spPr bwMode="auto">
          <a:xfrm>
            <a:off x="6540500" y="6591300"/>
            <a:ext cx="1270000" cy="1270000"/>
          </a:xfrm>
          <a:prstGeom prst="rightArrow">
            <a:avLst>
              <a:gd name="adj1" fmla="val 54000"/>
              <a:gd name="adj2" fmla="val 44000"/>
            </a:avLst>
          </a:prstGeom>
          <a:solidFill>
            <a:srgbClr val="FFF9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  <a:sym typeface="Gill Sans" charset="0"/>
            </a:endParaRPr>
          </a:p>
        </p:txBody>
      </p:sp>
      <p:sp>
        <p:nvSpPr>
          <p:cNvPr id="31752" name="AutoShape 13"/>
          <p:cNvSpPr>
            <a:spLocks/>
          </p:cNvSpPr>
          <p:nvPr/>
        </p:nvSpPr>
        <p:spPr bwMode="auto">
          <a:xfrm>
            <a:off x="444500" y="557213"/>
            <a:ext cx="7150100" cy="698500"/>
          </a:xfrm>
          <a:custGeom>
            <a:avLst/>
            <a:gdLst>
              <a:gd name="T0" fmla="*/ 3575050 w 21600"/>
              <a:gd name="T1" fmla="*/ 349250 h 21600"/>
              <a:gd name="T2" fmla="*/ 3575050 w 21600"/>
              <a:gd name="T3" fmla="*/ 349250 h 21600"/>
              <a:gd name="T4" fmla="*/ 3575050 w 21600"/>
              <a:gd name="T5" fmla="*/ 349250 h 21600"/>
              <a:gd name="T6" fmla="*/ 3575050 w 21600"/>
              <a:gd name="T7" fmla="*/ 349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buFont typeface="Gill Sans" charset="0"/>
              <a:buNone/>
            </a:pPr>
            <a:r>
              <a:rPr lang="en-US" altLang="ja-JP" sz="4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Human Error Analysis 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1753" name="AutoShape 14"/>
          <p:cNvSpPr>
            <a:spLocks/>
          </p:cNvSpPr>
          <p:nvPr/>
        </p:nvSpPr>
        <p:spPr bwMode="auto">
          <a:xfrm>
            <a:off x="546100" y="5143500"/>
            <a:ext cx="5994400" cy="698500"/>
          </a:xfrm>
          <a:custGeom>
            <a:avLst/>
            <a:gdLst>
              <a:gd name="T0" fmla="*/ 1930400 w 21600"/>
              <a:gd name="T1" fmla="*/ 349250 h 21600"/>
              <a:gd name="T2" fmla="*/ 1930400 w 21600"/>
              <a:gd name="T3" fmla="*/ 349250 h 21600"/>
              <a:gd name="T4" fmla="*/ 1930400 w 21600"/>
              <a:gd name="T5" fmla="*/ 349250 h 21600"/>
              <a:gd name="T6" fmla="*/ 1930400 w 21600"/>
              <a:gd name="T7" fmla="*/ 349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buFont typeface="Gill Sans" charset="0"/>
              <a:buNone/>
            </a:pPr>
            <a:r>
              <a:rPr lang="en-US" altLang="ja-JP" sz="4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Efficiency for work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1754" name="AutoShape 15"/>
          <p:cNvSpPr>
            <a:spLocks/>
          </p:cNvSpPr>
          <p:nvPr/>
        </p:nvSpPr>
        <p:spPr bwMode="auto">
          <a:xfrm>
            <a:off x="850900" y="4584700"/>
            <a:ext cx="4229100" cy="279400"/>
          </a:xfrm>
          <a:custGeom>
            <a:avLst/>
            <a:gdLst>
              <a:gd name="T0" fmla="*/ 2114550 w 21600"/>
              <a:gd name="T1" fmla="*/ 139700 h 21600"/>
              <a:gd name="T2" fmla="*/ 2114550 w 21600"/>
              <a:gd name="T3" fmla="*/ 139700 h 21600"/>
              <a:gd name="T4" fmla="*/ 2114550 w 21600"/>
              <a:gd name="T5" fmla="*/ 139700 h 21600"/>
              <a:gd name="T6" fmla="*/ 2114550 w 21600"/>
              <a:gd name="T7" fmla="*/ 1397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 eaLnBrk="1">
              <a:buFont typeface="Gill Sans" charset="0"/>
              <a:buNone/>
            </a:pPr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Note : Average </a:t>
            </a:r>
            <a:r>
              <a:rPr lang="en-US" altLang="ja-JP" sz="1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at </a:t>
            </a:r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some Electric Centre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1755" name="AutoShape 16"/>
          <p:cNvSpPr>
            <a:spLocks/>
          </p:cNvSpPr>
          <p:nvPr/>
        </p:nvSpPr>
        <p:spPr bwMode="auto">
          <a:xfrm>
            <a:off x="7994650" y="7727950"/>
            <a:ext cx="4229100" cy="266700"/>
          </a:xfrm>
          <a:custGeom>
            <a:avLst/>
            <a:gdLst>
              <a:gd name="T0" fmla="*/ 2114550 w 21600"/>
              <a:gd name="T1" fmla="*/ 133350 h 21600"/>
              <a:gd name="T2" fmla="*/ 2114550 w 21600"/>
              <a:gd name="T3" fmla="*/ 133350 h 21600"/>
              <a:gd name="T4" fmla="*/ 2114550 w 21600"/>
              <a:gd name="T5" fmla="*/ 133350 h 21600"/>
              <a:gd name="T6" fmla="*/ 211455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 eaLnBrk="1">
              <a:buFont typeface="Gill Sans" charset="0"/>
              <a:buNone/>
            </a:pPr>
            <a:r>
              <a:rPr lang="ja-JP" altLang="ja-JP" sz="1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（138</a:t>
            </a:r>
            <a:r>
              <a:rPr lang="en-US" altLang="ja-JP" sz="1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workers/day</a:t>
            </a:r>
            <a:r>
              <a:rPr lang="ja-JP" altLang="ja-JP" sz="1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)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1757" name="AutoShape 18"/>
          <p:cNvSpPr>
            <a:spLocks/>
          </p:cNvSpPr>
          <p:nvPr/>
        </p:nvSpPr>
        <p:spPr bwMode="auto">
          <a:xfrm>
            <a:off x="453728" y="8117160"/>
            <a:ext cx="4213894" cy="336550"/>
          </a:xfrm>
          <a:custGeom>
            <a:avLst/>
            <a:gdLst>
              <a:gd name="T0" fmla="*/ 1689100 w 21600"/>
              <a:gd name="T1" fmla="*/ 133350 h 21600"/>
              <a:gd name="T2" fmla="*/ 1689100 w 21600"/>
              <a:gd name="T3" fmla="*/ 133350 h 21600"/>
              <a:gd name="T4" fmla="*/ 1689100 w 21600"/>
              <a:gd name="T5" fmla="*/ 133350 h 21600"/>
              <a:gd name="T6" fmla="*/ 168910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 eaLnBrk="1">
              <a:buFont typeface="Gill Sans" charset="0"/>
              <a:buNone/>
            </a:pPr>
            <a:r>
              <a:rPr lang="en-US" altLang="ja-JP" sz="2000" b="1" u="sng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Saving </a:t>
            </a:r>
            <a:r>
              <a:rPr lang="en-US" altLang="ja-JP" sz="2000" b="1" u="sng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t</a:t>
            </a:r>
            <a:r>
              <a:rPr lang="en-US" altLang="ja-JP" sz="2000" b="1" u="sng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ime for the followings</a:t>
            </a:r>
            <a:endParaRPr lang="ja-JP" altLang="ja-JP" sz="1400" u="sng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1758" name="AutoShape 19"/>
          <p:cNvSpPr>
            <a:spLocks/>
          </p:cNvSpPr>
          <p:nvPr/>
        </p:nvSpPr>
        <p:spPr bwMode="auto">
          <a:xfrm>
            <a:off x="860281" y="9002588"/>
            <a:ext cx="3378200" cy="266700"/>
          </a:xfrm>
          <a:custGeom>
            <a:avLst/>
            <a:gdLst>
              <a:gd name="T0" fmla="*/ 1689100 w 21600"/>
              <a:gd name="T1" fmla="*/ 133350 h 21600"/>
              <a:gd name="T2" fmla="*/ 1689100 w 21600"/>
              <a:gd name="T3" fmla="*/ 133350 h 21600"/>
              <a:gd name="T4" fmla="*/ 1689100 w 21600"/>
              <a:gd name="T5" fmla="*/ 133350 h 21600"/>
              <a:gd name="T6" fmla="*/ 168910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buFont typeface="Gill Sans" charset="0"/>
              <a:buNone/>
            </a:pPr>
            <a:r>
              <a:rPr lang="ja-JP" altLang="ja-JP" sz="1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3</a:t>
            </a:r>
            <a:r>
              <a:rPr lang="en-US" altLang="ja-JP" sz="1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:Preparation time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1759" name="AutoShape 20"/>
          <p:cNvSpPr>
            <a:spLocks/>
          </p:cNvSpPr>
          <p:nvPr/>
        </p:nvSpPr>
        <p:spPr bwMode="auto">
          <a:xfrm>
            <a:off x="4237423" y="9002588"/>
            <a:ext cx="3378200" cy="266700"/>
          </a:xfrm>
          <a:custGeom>
            <a:avLst/>
            <a:gdLst>
              <a:gd name="T0" fmla="*/ 1689100 w 21600"/>
              <a:gd name="T1" fmla="*/ 133350 h 21600"/>
              <a:gd name="T2" fmla="*/ 1689100 w 21600"/>
              <a:gd name="T3" fmla="*/ 133350 h 21600"/>
              <a:gd name="T4" fmla="*/ 1689100 w 21600"/>
              <a:gd name="T5" fmla="*/ 133350 h 21600"/>
              <a:gd name="T6" fmla="*/ 168910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buFont typeface="Gill Sans" charset="0"/>
              <a:buNone/>
            </a:pPr>
            <a:r>
              <a:rPr lang="ja-JP" altLang="ja-JP" sz="1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4</a:t>
            </a:r>
            <a:r>
              <a:rPr lang="en-US" altLang="ja-JP" sz="1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:Report/ Communication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1760" name="AutoShape 21"/>
          <p:cNvSpPr>
            <a:spLocks/>
          </p:cNvSpPr>
          <p:nvPr/>
        </p:nvSpPr>
        <p:spPr bwMode="auto">
          <a:xfrm>
            <a:off x="862365" y="8659688"/>
            <a:ext cx="3378200" cy="266700"/>
          </a:xfrm>
          <a:custGeom>
            <a:avLst/>
            <a:gdLst>
              <a:gd name="T0" fmla="*/ 1689100 w 21600"/>
              <a:gd name="T1" fmla="*/ 133350 h 21600"/>
              <a:gd name="T2" fmla="*/ 1689100 w 21600"/>
              <a:gd name="T3" fmla="*/ 133350 h 21600"/>
              <a:gd name="T4" fmla="*/ 1689100 w 21600"/>
              <a:gd name="T5" fmla="*/ 133350 h 21600"/>
              <a:gd name="T6" fmla="*/ 168910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buFont typeface="Gill Sans" charset="0"/>
              <a:buNone/>
            </a:pPr>
            <a:r>
              <a:rPr lang="en-US" altLang="ja-JP" sz="1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1:Making instruction sheets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3" name="AutoShape 19"/>
          <p:cNvSpPr>
            <a:spLocks/>
          </p:cNvSpPr>
          <p:nvPr/>
        </p:nvSpPr>
        <p:spPr bwMode="auto">
          <a:xfrm>
            <a:off x="4276328" y="8659688"/>
            <a:ext cx="3378200" cy="266700"/>
          </a:xfrm>
          <a:custGeom>
            <a:avLst/>
            <a:gdLst>
              <a:gd name="T0" fmla="*/ 1689100 w 21600"/>
              <a:gd name="T1" fmla="*/ 133350 h 21600"/>
              <a:gd name="T2" fmla="*/ 1689100 w 21600"/>
              <a:gd name="T3" fmla="*/ 133350 h 21600"/>
              <a:gd name="T4" fmla="*/ 1689100 w 21600"/>
              <a:gd name="T5" fmla="*/ 133350 h 21600"/>
              <a:gd name="T6" fmla="*/ 168910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buFont typeface="Gill Sans" charset="0"/>
              <a:buNone/>
            </a:pPr>
            <a:r>
              <a:rPr lang="en-US" altLang="ja-JP" sz="1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2:Approval and Examination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1615889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1"/>
          <p:cNvSpPr>
            <a:spLocks/>
          </p:cNvSpPr>
          <p:nvPr/>
        </p:nvSpPr>
        <p:spPr bwMode="auto">
          <a:xfrm>
            <a:off x="292100" y="523032"/>
            <a:ext cx="11826924" cy="1041400"/>
          </a:xfrm>
          <a:custGeom>
            <a:avLst/>
            <a:gdLst>
              <a:gd name="T0" fmla="*/ 3784600 w 21600"/>
              <a:gd name="T1" fmla="*/ 520700 h 21600"/>
              <a:gd name="T2" fmla="*/ 3784600 w 21600"/>
              <a:gd name="T3" fmla="*/ 520700 h 21600"/>
              <a:gd name="T4" fmla="*/ 3784600 w 21600"/>
              <a:gd name="T5" fmla="*/ 520700 h 21600"/>
              <a:gd name="T6" fmla="*/ 3784600 w 21600"/>
              <a:gd name="T7" fmla="*/ 5207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4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Inventory Management</a:t>
            </a:r>
            <a:endParaRPr lang="ja-JP" altLang="ja-JP" sz="480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32771" name="Picture 2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3333750"/>
            <a:ext cx="7737475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AutoShape 3"/>
          <p:cNvSpPr>
            <a:spLocks/>
          </p:cNvSpPr>
          <p:nvPr/>
        </p:nvSpPr>
        <p:spPr bwMode="auto">
          <a:xfrm>
            <a:off x="1003300" y="2197100"/>
            <a:ext cx="7175500" cy="368300"/>
          </a:xfrm>
          <a:custGeom>
            <a:avLst/>
            <a:gdLst>
              <a:gd name="T0" fmla="*/ 3587750 w 21600"/>
              <a:gd name="T1" fmla="*/ 184150 h 21600"/>
              <a:gd name="T2" fmla="*/ 3587750 w 21600"/>
              <a:gd name="T3" fmla="*/ 184150 h 21600"/>
              <a:gd name="T4" fmla="*/ 3587750 w 21600"/>
              <a:gd name="T5" fmla="*/ 184150 h 21600"/>
              <a:gd name="T6" fmla="*/ 3587750 w 21600"/>
              <a:gd name="T7" fmla="*/ 184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ja-JP" altLang="ja-JP" sz="2400" b="1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(1) </a:t>
            </a:r>
            <a:r>
              <a:rPr lang="en-US" altLang="ja-JP" sz="2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Understanding stock status at short time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2773" name="AutoShape 4"/>
          <p:cNvSpPr>
            <a:spLocks/>
          </p:cNvSpPr>
          <p:nvPr/>
        </p:nvSpPr>
        <p:spPr bwMode="auto">
          <a:xfrm>
            <a:off x="1003300" y="2647950"/>
            <a:ext cx="8648700" cy="368300"/>
          </a:xfrm>
          <a:custGeom>
            <a:avLst/>
            <a:gdLst>
              <a:gd name="T0" fmla="*/ 4324350 w 21600"/>
              <a:gd name="T1" fmla="*/ 184150 h 21600"/>
              <a:gd name="T2" fmla="*/ 4324350 w 21600"/>
              <a:gd name="T3" fmla="*/ 184150 h 21600"/>
              <a:gd name="T4" fmla="*/ 4324350 w 21600"/>
              <a:gd name="T5" fmla="*/ 184150 h 21600"/>
              <a:gd name="T6" fmla="*/ 4324350 w 21600"/>
              <a:gd name="T7" fmla="*/ 184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ja-JP" altLang="ja-JP" sz="2400" b="1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(2) </a:t>
            </a:r>
            <a:r>
              <a:rPr lang="en-US" altLang="ja-JP" sz="2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Design your favorite layout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2774" name="AutoShape 5"/>
          <p:cNvSpPr>
            <a:spLocks/>
          </p:cNvSpPr>
          <p:nvPr/>
        </p:nvSpPr>
        <p:spPr bwMode="auto">
          <a:xfrm>
            <a:off x="342900" y="1333500"/>
            <a:ext cx="5871468" cy="723900"/>
          </a:xfrm>
          <a:custGeom>
            <a:avLst/>
            <a:gdLst>
              <a:gd name="T0" fmla="*/ 2070100 w 21600"/>
              <a:gd name="T1" fmla="*/ 361950 h 21600"/>
              <a:gd name="T2" fmla="*/ 2070100 w 21600"/>
              <a:gd name="T3" fmla="*/ 361950 h 21600"/>
              <a:gd name="T4" fmla="*/ 2070100 w 21600"/>
              <a:gd name="T5" fmla="*/ 361950 h 21600"/>
              <a:gd name="T6" fmla="*/ 2070100 w 21600"/>
              <a:gd name="T7" fmla="*/ 361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ja-JP" altLang="ja-JP" sz="4400" b="1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（</a:t>
            </a:r>
            <a:r>
              <a:rPr lang="ja-JP" altLang="ja-JP" sz="4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PCB</a:t>
            </a:r>
            <a:r>
              <a:rPr lang="en-US" altLang="ja-JP" sz="4400" b="1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 </a:t>
            </a:r>
            <a:r>
              <a:rPr lang="en-US" altLang="ja-JP" sz="4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management</a:t>
            </a:r>
            <a:r>
              <a:rPr lang="ja-JP" altLang="ja-JP" sz="4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）</a:t>
            </a:r>
            <a:endParaRPr lang="ja-JP" altLang="ja-JP" sz="440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2775" name="AutoShape 6"/>
          <p:cNvSpPr>
            <a:spLocks/>
          </p:cNvSpPr>
          <p:nvPr/>
        </p:nvSpPr>
        <p:spPr bwMode="auto">
          <a:xfrm>
            <a:off x="8648700" y="3200400"/>
            <a:ext cx="3619500" cy="368300"/>
          </a:xfrm>
          <a:custGeom>
            <a:avLst/>
            <a:gdLst>
              <a:gd name="T0" fmla="*/ 1809750 w 21600"/>
              <a:gd name="T1" fmla="*/ 184150 h 21600"/>
              <a:gd name="T2" fmla="*/ 1809750 w 21600"/>
              <a:gd name="T3" fmla="*/ 184150 h 21600"/>
              <a:gd name="T4" fmla="*/ 1809750 w 21600"/>
              <a:gd name="T5" fmla="*/ 184150 h 21600"/>
              <a:gd name="T6" fmla="*/ 1809750 w 21600"/>
              <a:gd name="T7" fmla="*/ 184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Download ledger to the system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2776" name="AutoShape 7"/>
          <p:cNvSpPr>
            <a:spLocks/>
          </p:cNvSpPr>
          <p:nvPr/>
        </p:nvSpPr>
        <p:spPr bwMode="auto">
          <a:xfrm>
            <a:off x="8763000" y="5257800"/>
            <a:ext cx="3873500" cy="355600"/>
          </a:xfrm>
          <a:custGeom>
            <a:avLst/>
            <a:gdLst>
              <a:gd name="T0" fmla="*/ 1454150 w 21600"/>
              <a:gd name="T1" fmla="*/ 177800 h 21600"/>
              <a:gd name="T2" fmla="*/ 1454150 w 21600"/>
              <a:gd name="T3" fmla="*/ 177800 h 21600"/>
              <a:gd name="T4" fmla="*/ 1454150 w 21600"/>
              <a:gd name="T5" fmla="*/ 177800 h 21600"/>
              <a:gd name="T6" fmla="*/ 1454150 w 21600"/>
              <a:gd name="T7" fmla="*/ 177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Reading on site</a:t>
            </a:r>
          </a:p>
          <a:p>
            <a:pPr defTabSz="914400" eaLnBrk="1"/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2777" name="AutoShape 8"/>
          <p:cNvSpPr>
            <a:spLocks/>
          </p:cNvSpPr>
          <p:nvPr/>
        </p:nvSpPr>
        <p:spPr bwMode="auto">
          <a:xfrm>
            <a:off x="8750300" y="6749008"/>
            <a:ext cx="3886200" cy="1339850"/>
          </a:xfrm>
          <a:custGeom>
            <a:avLst/>
            <a:gdLst>
              <a:gd name="T0" fmla="*/ 1943100 w 21600"/>
              <a:gd name="T1" fmla="*/ 177800 h 21600"/>
              <a:gd name="T2" fmla="*/ 1943100 w 21600"/>
              <a:gd name="T3" fmla="*/ 177800 h 21600"/>
              <a:gd name="T4" fmla="*/ 1943100 w 21600"/>
              <a:gd name="T5" fmla="*/ 177800 h 21600"/>
              <a:gd name="T6" fmla="*/ 1943100 w 21600"/>
              <a:gd name="T7" fmla="*/ 177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Converting the reading data to the reporting format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2778" name="AutoShape 9"/>
          <p:cNvSpPr>
            <a:spLocks/>
          </p:cNvSpPr>
          <p:nvPr/>
        </p:nvSpPr>
        <p:spPr bwMode="auto">
          <a:xfrm rot="5400000">
            <a:off x="9385300" y="3771900"/>
            <a:ext cx="1041400" cy="1270000"/>
          </a:xfrm>
          <a:prstGeom prst="rightArrow">
            <a:avLst>
              <a:gd name="adj1" fmla="val 60954"/>
              <a:gd name="adj2" fmla="val 55384"/>
            </a:avLst>
          </a:prstGeom>
          <a:solidFill>
            <a:srgbClr val="CAF0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  <a:sym typeface="Gill Sans" charset="0"/>
            </a:endParaRPr>
          </a:p>
        </p:txBody>
      </p:sp>
      <p:sp>
        <p:nvSpPr>
          <p:cNvPr id="32779" name="AutoShape 10"/>
          <p:cNvSpPr>
            <a:spLocks/>
          </p:cNvSpPr>
          <p:nvPr/>
        </p:nvSpPr>
        <p:spPr bwMode="auto">
          <a:xfrm rot="5400000">
            <a:off x="9385300" y="5702300"/>
            <a:ext cx="1041400" cy="1270000"/>
          </a:xfrm>
          <a:prstGeom prst="rightArrow">
            <a:avLst>
              <a:gd name="adj1" fmla="val 60954"/>
              <a:gd name="adj2" fmla="val 55384"/>
            </a:avLst>
          </a:prstGeom>
          <a:solidFill>
            <a:srgbClr val="CAF0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  <a:sym typeface="Gill Sans" charset="0"/>
            </a:endParaRPr>
          </a:p>
        </p:txBody>
      </p:sp>
      <p:sp>
        <p:nvSpPr>
          <p:cNvPr id="32780" name="AutoShape 11"/>
          <p:cNvSpPr>
            <a:spLocks/>
          </p:cNvSpPr>
          <p:nvPr/>
        </p:nvSpPr>
        <p:spPr bwMode="auto">
          <a:xfrm>
            <a:off x="7043737" y="1145580"/>
            <a:ext cx="5724525" cy="850900"/>
          </a:xfrm>
          <a:custGeom>
            <a:avLst/>
            <a:gdLst>
              <a:gd name="T0" fmla="*/ 2432050 w 21600"/>
              <a:gd name="T1" fmla="*/ 425450 h 21600"/>
              <a:gd name="T2" fmla="*/ 2432050 w 21600"/>
              <a:gd name="T3" fmla="*/ 425450 h 21600"/>
              <a:gd name="T4" fmla="*/ 2432050 w 21600"/>
              <a:gd name="T5" fmla="*/ 425450 h 21600"/>
              <a:gd name="T6" fmla="*/ 2432050 w 21600"/>
              <a:gd name="T7" fmla="*/ 4254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000" b="1" u="sng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Installed on power grid company in Japan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05856" y="4084712"/>
            <a:ext cx="72008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Data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29792" y="6388968"/>
            <a:ext cx="79208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Data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214054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495800"/>
            <a:ext cx="18430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AutoShape 3"/>
          <p:cNvSpPr>
            <a:spLocks/>
          </p:cNvSpPr>
          <p:nvPr/>
        </p:nvSpPr>
        <p:spPr bwMode="auto">
          <a:xfrm>
            <a:off x="214313" y="6927850"/>
            <a:ext cx="838200" cy="279400"/>
          </a:xfrm>
          <a:custGeom>
            <a:avLst/>
            <a:gdLst>
              <a:gd name="T0" fmla="*/ 419100 w 21600"/>
              <a:gd name="T1" fmla="*/ 139700 h 21600"/>
              <a:gd name="T2" fmla="*/ 419100 w 21600"/>
              <a:gd name="T3" fmla="*/ 139700 h 21600"/>
              <a:gd name="T4" fmla="*/ 419100 w 21600"/>
              <a:gd name="T5" fmla="*/ 139700 h 21600"/>
              <a:gd name="T6" fmla="*/ 419100 w 21600"/>
              <a:gd name="T7" fmla="*/ 1397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spcBef>
                <a:spcPts val="2400"/>
              </a:spcBef>
            </a:pPr>
            <a:r>
              <a:rPr lang="ja-JP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IC</a:t>
            </a:r>
            <a:r>
              <a:rPr lang="en-US" altLang="ja-JP" sz="1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 </a:t>
            </a:r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Tag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561975" y="5776913"/>
            <a:ext cx="369888" cy="98425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822" name="AutoShape 5"/>
          <p:cNvSpPr>
            <a:spLocks/>
          </p:cNvSpPr>
          <p:nvPr/>
        </p:nvSpPr>
        <p:spPr bwMode="auto">
          <a:xfrm>
            <a:off x="622299" y="1636440"/>
            <a:ext cx="11928773" cy="827360"/>
          </a:xfrm>
          <a:custGeom>
            <a:avLst/>
            <a:gdLst>
              <a:gd name="T0" fmla="*/ 4140200 w 21600"/>
              <a:gd name="T1" fmla="*/ 260350 h 21600"/>
              <a:gd name="T2" fmla="*/ 4140200 w 21600"/>
              <a:gd name="T3" fmla="*/ 260350 h 21600"/>
              <a:gd name="T4" fmla="*/ 4140200 w 21600"/>
              <a:gd name="T5" fmla="*/ 260350 h 21600"/>
              <a:gd name="T6" fmla="*/ 4140200 w 21600"/>
              <a:gd name="T7" fmla="*/ 260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ja-JP" altLang="ja-JP" sz="24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(</a:t>
            </a:r>
            <a:r>
              <a:rPr lang="ja-JP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1)</a:t>
            </a: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Prevent leaving tools inside electrical equipment and on site for maintenance because of scanning IC tags twice  (before work and after work)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34824" name="Picture 7" descr="dropped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3924300"/>
            <a:ext cx="2160587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5" name="Picture 8" descr="dropped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7361238"/>
            <a:ext cx="2195513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6" name="AutoShape 9"/>
          <p:cNvSpPr>
            <a:spLocks/>
          </p:cNvSpPr>
          <p:nvPr/>
        </p:nvSpPr>
        <p:spPr bwMode="auto">
          <a:xfrm>
            <a:off x="965200" y="9301163"/>
            <a:ext cx="1612900" cy="279400"/>
          </a:xfrm>
          <a:custGeom>
            <a:avLst/>
            <a:gdLst>
              <a:gd name="T0" fmla="*/ 806450 w 21600"/>
              <a:gd name="T1" fmla="*/ 139700 h 21600"/>
              <a:gd name="T2" fmla="*/ 806450 w 21600"/>
              <a:gd name="T3" fmla="*/ 139700 h 21600"/>
              <a:gd name="T4" fmla="*/ 806450 w 21600"/>
              <a:gd name="T5" fmla="*/ 139700 h 21600"/>
              <a:gd name="T6" fmla="*/ 806450 w 21600"/>
              <a:gd name="T7" fmla="*/ 1397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spcBef>
                <a:spcPts val="2400"/>
              </a:spcBef>
            </a:pPr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IC</a:t>
            </a:r>
            <a:r>
              <a:rPr lang="en-US" altLang="ja-JP" sz="1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 </a:t>
            </a:r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Tag</a:t>
            </a:r>
            <a:r>
              <a:rPr lang="ja-JP" altLang="en-US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　</a:t>
            </a:r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Reader</a:t>
            </a:r>
          </a:p>
        </p:txBody>
      </p:sp>
      <p:sp>
        <p:nvSpPr>
          <p:cNvPr id="34827" name="Line 10"/>
          <p:cNvSpPr>
            <a:spLocks noChangeShapeType="1"/>
          </p:cNvSpPr>
          <p:nvPr/>
        </p:nvSpPr>
        <p:spPr bwMode="auto">
          <a:xfrm flipV="1">
            <a:off x="1795463" y="7245350"/>
            <a:ext cx="401637" cy="446088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515" name="AutoShape 11"/>
          <p:cNvSpPr>
            <a:spLocks/>
          </p:cNvSpPr>
          <p:nvPr/>
        </p:nvSpPr>
        <p:spPr bwMode="auto">
          <a:xfrm>
            <a:off x="4343399" y="4057650"/>
            <a:ext cx="2243285" cy="736600"/>
          </a:xfrm>
          <a:custGeom>
            <a:avLst/>
            <a:gdLst>
              <a:gd name="T0" fmla="*/ 920750 w 21600"/>
              <a:gd name="T1" fmla="*/ 368300 h 21600"/>
              <a:gd name="T2" fmla="*/ 920750 w 21600"/>
              <a:gd name="T3" fmla="*/ 368300 h 21600"/>
              <a:gd name="T4" fmla="*/ 920750 w 21600"/>
              <a:gd name="T5" fmla="*/ 368300 h 21600"/>
              <a:gd name="T6" fmla="*/ 920750 w 21600"/>
              <a:gd name="T7" fmla="*/ 3683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spcBef>
                <a:spcPts val="2400"/>
              </a:spcBef>
            </a:pP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Checking number of tools</a:t>
            </a:r>
          </a:p>
        </p:txBody>
      </p:sp>
      <p:sp>
        <p:nvSpPr>
          <p:cNvPr id="34829" name="AutoShape 12"/>
          <p:cNvSpPr>
            <a:spLocks/>
          </p:cNvSpPr>
          <p:nvPr/>
        </p:nvSpPr>
        <p:spPr bwMode="auto">
          <a:xfrm>
            <a:off x="2755900" y="7467600"/>
            <a:ext cx="1587500" cy="266700"/>
          </a:xfrm>
          <a:custGeom>
            <a:avLst/>
            <a:gdLst>
              <a:gd name="T0" fmla="*/ 419100 w 21600"/>
              <a:gd name="T1" fmla="*/ 133350 h 21600"/>
              <a:gd name="T2" fmla="*/ 419100 w 21600"/>
              <a:gd name="T3" fmla="*/ 133350 h 21600"/>
              <a:gd name="T4" fmla="*/ 419100 w 21600"/>
              <a:gd name="T5" fmla="*/ 133350 h 21600"/>
              <a:gd name="T6" fmla="*/ 41910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spcBef>
                <a:spcPts val="2400"/>
              </a:spcBef>
            </a:pPr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Before work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4830" name="AutoShape 13"/>
          <p:cNvSpPr>
            <a:spLocks/>
          </p:cNvSpPr>
          <p:nvPr/>
        </p:nvSpPr>
        <p:spPr bwMode="auto">
          <a:xfrm>
            <a:off x="215900" y="481013"/>
            <a:ext cx="5969000" cy="698500"/>
          </a:xfrm>
          <a:custGeom>
            <a:avLst/>
            <a:gdLst>
              <a:gd name="T0" fmla="*/ 2070100 w 21600"/>
              <a:gd name="T1" fmla="*/ 349250 h 21600"/>
              <a:gd name="T2" fmla="*/ 2070100 w 21600"/>
              <a:gd name="T3" fmla="*/ 349250 h 21600"/>
              <a:gd name="T4" fmla="*/ 2070100 w 21600"/>
              <a:gd name="T5" fmla="*/ 349250 h 21600"/>
              <a:gd name="T6" fmla="*/ 2070100 w 21600"/>
              <a:gd name="T7" fmla="*/ 349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48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Tool Management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4831" name="AutoShape 14"/>
          <p:cNvSpPr>
            <a:spLocks/>
          </p:cNvSpPr>
          <p:nvPr/>
        </p:nvSpPr>
        <p:spPr bwMode="auto">
          <a:xfrm>
            <a:off x="622300" y="2463800"/>
            <a:ext cx="8280400" cy="444500"/>
          </a:xfrm>
          <a:custGeom>
            <a:avLst/>
            <a:gdLst>
              <a:gd name="T0" fmla="*/ 4140200 w 21600"/>
              <a:gd name="T1" fmla="*/ 222250 h 21600"/>
              <a:gd name="T2" fmla="*/ 4140200 w 21600"/>
              <a:gd name="T3" fmla="*/ 222250 h 21600"/>
              <a:gd name="T4" fmla="*/ 4140200 w 21600"/>
              <a:gd name="T5" fmla="*/ 222250 h 21600"/>
              <a:gd name="T6" fmla="*/ 4140200 w 21600"/>
              <a:gd name="T7" fmla="*/ 222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(2)Saving time by batch scanning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34832" name="Picture 15" descr="dropped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32004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33" name="Picture 16" descr="dropped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268663"/>
            <a:ext cx="120015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34" name="Picture 17" descr="dropped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113" y="3213100"/>
            <a:ext cx="113030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35" name="Picture 18" descr="dropped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3835400"/>
            <a:ext cx="71120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36" name="Picture 19" descr="dropped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911600"/>
            <a:ext cx="6350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37" name="Picture 20" descr="dropped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771900"/>
            <a:ext cx="871538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工具管理_WMV V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35861" y="5410200"/>
            <a:ext cx="6366933" cy="35814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85584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51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7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3911600"/>
            <a:ext cx="3151187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角丸四角形吹き出し 3"/>
          <p:cNvSpPr/>
          <p:nvPr/>
        </p:nvSpPr>
        <p:spPr>
          <a:xfrm>
            <a:off x="1024348" y="7540035"/>
            <a:ext cx="2354560" cy="1727219"/>
          </a:xfrm>
          <a:prstGeom prst="wedgeRoundRectCallout">
            <a:avLst>
              <a:gd name="adj1" fmla="val 128697"/>
              <a:gd name="adj2" fmla="val -935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842" name="Picture 1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3659188"/>
            <a:ext cx="2743200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2" descr="dropped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657600"/>
            <a:ext cx="2743200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AutoShape 3"/>
          <p:cNvSpPr>
            <a:spLocks/>
          </p:cNvSpPr>
          <p:nvPr/>
        </p:nvSpPr>
        <p:spPr bwMode="auto">
          <a:xfrm>
            <a:off x="279400" y="739056"/>
            <a:ext cx="12446000" cy="1041400"/>
          </a:xfrm>
          <a:custGeom>
            <a:avLst/>
            <a:gdLst>
              <a:gd name="T0" fmla="*/ 3784600 w 21600"/>
              <a:gd name="T1" fmla="*/ 520700 h 21600"/>
              <a:gd name="T2" fmla="*/ 3784600 w 21600"/>
              <a:gd name="T3" fmla="*/ 520700 h 21600"/>
              <a:gd name="T4" fmla="*/ 3784600 w 21600"/>
              <a:gd name="T5" fmla="*/ 520700 h 21600"/>
              <a:gd name="T6" fmla="*/ 3784600 w 21600"/>
              <a:gd name="T7" fmla="*/ 5207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40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Navigation system </a:t>
            </a:r>
            <a:r>
              <a:rPr lang="en-US" altLang="ja-JP" sz="4000" b="1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for operation &amp; maintenance</a:t>
            </a:r>
            <a:endParaRPr lang="en-US" altLang="ja-JP" sz="4000" b="1" dirty="0" smtClean="0">
              <a:solidFill>
                <a:schemeClr val="tx1"/>
              </a:solidFill>
              <a:latin typeface="+mn-lt"/>
              <a:ea typeface="ＭＳ Ｐゴシック" pitchFamily="50" charset="-128"/>
              <a:sym typeface="Gill Sans" charset="0"/>
            </a:endParaRPr>
          </a:p>
        </p:txBody>
      </p:sp>
      <p:sp>
        <p:nvSpPr>
          <p:cNvPr id="35845" name="AutoShape 4"/>
          <p:cNvSpPr>
            <a:spLocks/>
          </p:cNvSpPr>
          <p:nvPr/>
        </p:nvSpPr>
        <p:spPr bwMode="auto">
          <a:xfrm>
            <a:off x="495300" y="1644650"/>
            <a:ext cx="8280400" cy="368300"/>
          </a:xfrm>
          <a:custGeom>
            <a:avLst/>
            <a:gdLst>
              <a:gd name="T0" fmla="*/ 4140200 w 21600"/>
              <a:gd name="T1" fmla="*/ 184150 h 21600"/>
              <a:gd name="T2" fmla="*/ 4140200 w 21600"/>
              <a:gd name="T3" fmla="*/ 184150 h 21600"/>
              <a:gd name="T4" fmla="*/ 4140200 w 21600"/>
              <a:gd name="T5" fmla="*/ 184150 h 21600"/>
              <a:gd name="T6" fmla="*/ 4140200 w 21600"/>
              <a:gd name="T7" fmla="*/ 184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5846" name="AutoShape 5"/>
          <p:cNvSpPr>
            <a:spLocks/>
          </p:cNvSpPr>
          <p:nvPr/>
        </p:nvSpPr>
        <p:spPr bwMode="auto">
          <a:xfrm>
            <a:off x="736600" y="1860550"/>
            <a:ext cx="8280400" cy="368300"/>
          </a:xfrm>
          <a:custGeom>
            <a:avLst/>
            <a:gdLst>
              <a:gd name="T0" fmla="*/ 4140200 w 21600"/>
              <a:gd name="T1" fmla="*/ 184150 h 21600"/>
              <a:gd name="T2" fmla="*/ 4140200 w 21600"/>
              <a:gd name="T3" fmla="*/ 184150 h 21600"/>
              <a:gd name="T4" fmla="*/ 4140200 w 21600"/>
              <a:gd name="T5" fmla="*/ 184150 h 21600"/>
              <a:gd name="T6" fmla="*/ 4140200 w 21600"/>
              <a:gd name="T7" fmla="*/ 184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(1)Preventing mistake for target of inspection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5847" name="AutoShape 6"/>
          <p:cNvSpPr>
            <a:spLocks/>
          </p:cNvSpPr>
          <p:nvPr/>
        </p:nvSpPr>
        <p:spPr bwMode="auto">
          <a:xfrm>
            <a:off x="749300" y="2381250"/>
            <a:ext cx="7962900" cy="780692"/>
          </a:xfrm>
          <a:custGeom>
            <a:avLst/>
            <a:gdLst>
              <a:gd name="T0" fmla="*/ 4311650 w 21600"/>
              <a:gd name="T1" fmla="*/ 184150 h 21600"/>
              <a:gd name="T2" fmla="*/ 4311650 w 21600"/>
              <a:gd name="T3" fmla="*/ 184150 h 21600"/>
              <a:gd name="T4" fmla="*/ 4311650 w 21600"/>
              <a:gd name="T5" fmla="*/ 184150 h 21600"/>
              <a:gd name="T6" fmla="*/ 4311650 w 21600"/>
              <a:gd name="T7" fmla="*/ 184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ja-JP" altLang="ja-JP" sz="24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(</a:t>
            </a:r>
            <a:r>
              <a:rPr lang="ja-JP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2)</a:t>
            </a: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Set up inspection routing and </a:t>
            </a:r>
            <a:r>
              <a:rPr lang="en-US" altLang="ja-JP" sz="24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prevent </a:t>
            </a: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omission for inspection work.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35849" name="Picture 8" descr="dropped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6990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0" name="Picture 9" descr="dropped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9149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1" name="Picture 10" descr="dropped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5118100"/>
            <a:ext cx="687388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2" name="Picture 11" descr="dropped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10300"/>
            <a:ext cx="1338263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53" name="AutoShape 12"/>
          <p:cNvSpPr>
            <a:spLocks/>
          </p:cNvSpPr>
          <p:nvPr/>
        </p:nvSpPr>
        <p:spPr bwMode="auto">
          <a:xfrm rot="17400000" flipH="1">
            <a:off x="1722438" y="6342063"/>
            <a:ext cx="203200" cy="647700"/>
          </a:xfrm>
          <a:custGeom>
            <a:avLst/>
            <a:gdLst>
              <a:gd name="T0" fmla="*/ 101600 w 21600"/>
              <a:gd name="T1" fmla="*/ 323850 h 21600"/>
              <a:gd name="T2" fmla="*/ 101600 w 21600"/>
              <a:gd name="T3" fmla="*/ 323850 h 21600"/>
              <a:gd name="T4" fmla="*/ 101600 w 21600"/>
              <a:gd name="T5" fmla="*/ 323850 h 21600"/>
              <a:gd name="T6" fmla="*/ 101600 w 21600"/>
              <a:gd name="T7" fmla="*/ 3238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16739" y="11757"/>
                </a:lnTo>
                <a:lnTo>
                  <a:pt x="13961" y="7925"/>
                </a:lnTo>
                <a:lnTo>
                  <a:pt x="8845" y="17015"/>
                </a:lnTo>
                <a:lnTo>
                  <a:pt x="6067" y="11939"/>
                </a:lnTo>
                <a:lnTo>
                  <a:pt x="0" y="21600"/>
                </a:lnTo>
                <a:lnTo>
                  <a:pt x="3838" y="6163"/>
                </a:lnTo>
                <a:lnTo>
                  <a:pt x="9100" y="10618"/>
                </a:lnTo>
                <a:lnTo>
                  <a:pt x="13267" y="2641"/>
                </a:lnTo>
                <a:lnTo>
                  <a:pt x="16153" y="6163"/>
                </a:lnTo>
                <a:lnTo>
                  <a:pt x="21600" y="0"/>
                </a:lnTo>
                <a:close/>
              </a:path>
            </a:pathLst>
          </a:custGeom>
          <a:solidFill>
            <a:srgbClr val="FFFB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854" name="AutoShape 13"/>
          <p:cNvSpPr>
            <a:spLocks/>
          </p:cNvSpPr>
          <p:nvPr/>
        </p:nvSpPr>
        <p:spPr bwMode="auto">
          <a:xfrm>
            <a:off x="4846216" y="8617148"/>
            <a:ext cx="2269480" cy="292100"/>
          </a:xfrm>
          <a:custGeom>
            <a:avLst/>
            <a:gdLst>
              <a:gd name="T0" fmla="*/ 927100 w 21600"/>
              <a:gd name="T1" fmla="*/ 146050 h 21600"/>
              <a:gd name="T2" fmla="*/ 927100 w 21600"/>
              <a:gd name="T3" fmla="*/ 146050 h 21600"/>
              <a:gd name="T4" fmla="*/ 927100 w 21600"/>
              <a:gd name="T5" fmla="*/ 146050 h 21600"/>
              <a:gd name="T6" fmla="*/ 927100 w 21600"/>
              <a:gd name="T7" fmla="*/ 146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spcBef>
                <a:spcPts val="1100"/>
              </a:spcBef>
            </a:pPr>
            <a:r>
              <a:rPr lang="en-US" altLang="ja-JP" sz="2000" b="1" dirty="0" smtClean="0">
                <a:solidFill>
                  <a:schemeClr val="tx1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Display route</a:t>
            </a:r>
            <a:endParaRPr lang="ja-JP" altLang="ja-JP" dirty="0">
              <a:solidFill>
                <a:schemeClr val="tx1"/>
              </a:solidFill>
              <a:ea typeface="ＭＳ Ｐゴシック" pitchFamily="50" charset="-128"/>
            </a:endParaRPr>
          </a:p>
        </p:txBody>
      </p:sp>
      <p:sp>
        <p:nvSpPr>
          <p:cNvPr id="35855" name="AutoShape 14"/>
          <p:cNvSpPr>
            <a:spLocks/>
          </p:cNvSpPr>
          <p:nvPr/>
        </p:nvSpPr>
        <p:spPr bwMode="auto">
          <a:xfrm>
            <a:off x="228600" y="3924300"/>
            <a:ext cx="3568700" cy="990600"/>
          </a:xfrm>
          <a:custGeom>
            <a:avLst/>
            <a:gdLst>
              <a:gd name="T0" fmla="*/ 1784350 w 21600"/>
              <a:gd name="T1" fmla="*/ 495300 h 21600"/>
              <a:gd name="T2" fmla="*/ 1784350 w 21600"/>
              <a:gd name="T3" fmla="*/ 495300 h 21600"/>
              <a:gd name="T4" fmla="*/ 1784350 w 21600"/>
              <a:gd name="T5" fmla="*/ 495300 h 21600"/>
              <a:gd name="T6" fmla="*/ 1784350 w 21600"/>
              <a:gd name="T7" fmla="*/ 4953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Easy to check </a:t>
            </a:r>
            <a:r>
              <a:rPr lang="en-US" altLang="ja-JP" sz="2800" dirty="0">
                <a:solidFill>
                  <a:schemeClr val="tx1"/>
                </a:solidFill>
                <a:ea typeface="ＭＳ Ｐゴシック" pitchFamily="50" charset="-128"/>
                <a:sym typeface="Gill Sans" charset="0"/>
              </a:rPr>
              <a:t>without </a:t>
            </a:r>
            <a:r>
              <a:rPr lang="en-US" altLang="ja-JP" sz="2800" dirty="0" smtClean="0">
                <a:solidFill>
                  <a:schemeClr val="tx1"/>
                </a:solidFill>
                <a:ea typeface="ＭＳ Ｐゴシック" pitchFamily="50" charset="-128"/>
                <a:sym typeface="Gill Sans" charset="0"/>
              </a:rPr>
              <a:t>errors </a:t>
            </a:r>
            <a:r>
              <a:rPr lang="en-US" altLang="ja-JP" sz="2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by anyone.</a:t>
            </a:r>
            <a:endParaRPr lang="ja-JP" altLang="ja-JP" sz="280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35856" name="Picture 15" descr="dropped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00" y="1566863"/>
            <a:ext cx="120015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7" name="Picture 16" descr="dropped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1282700"/>
            <a:ext cx="113030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8" name="Picture 17" descr="dropped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00" y="1663700"/>
            <a:ext cx="687388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9" name="Picture 18" descr="dropped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2730500"/>
            <a:ext cx="1338263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60" name="AutoShape 19"/>
          <p:cNvSpPr>
            <a:spLocks/>
          </p:cNvSpPr>
          <p:nvPr/>
        </p:nvSpPr>
        <p:spPr bwMode="auto">
          <a:xfrm rot="17400000" flipH="1">
            <a:off x="10336213" y="3006725"/>
            <a:ext cx="203200" cy="762000"/>
          </a:xfrm>
          <a:custGeom>
            <a:avLst/>
            <a:gdLst>
              <a:gd name="T0" fmla="*/ 101600 w 21600"/>
              <a:gd name="T1" fmla="*/ 381000 h 21600"/>
              <a:gd name="T2" fmla="*/ 101600 w 21600"/>
              <a:gd name="T3" fmla="*/ 381000 h 21600"/>
              <a:gd name="T4" fmla="*/ 101600 w 21600"/>
              <a:gd name="T5" fmla="*/ 381000 h 21600"/>
              <a:gd name="T6" fmla="*/ 101600 w 21600"/>
              <a:gd name="T7" fmla="*/ 3810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16739" y="11757"/>
                </a:lnTo>
                <a:lnTo>
                  <a:pt x="13961" y="7925"/>
                </a:lnTo>
                <a:lnTo>
                  <a:pt x="8845" y="17015"/>
                </a:lnTo>
                <a:lnTo>
                  <a:pt x="6067" y="11939"/>
                </a:lnTo>
                <a:lnTo>
                  <a:pt x="0" y="21600"/>
                </a:lnTo>
                <a:lnTo>
                  <a:pt x="3838" y="6163"/>
                </a:lnTo>
                <a:lnTo>
                  <a:pt x="9100" y="10618"/>
                </a:lnTo>
                <a:lnTo>
                  <a:pt x="13267" y="2641"/>
                </a:lnTo>
                <a:lnTo>
                  <a:pt x="16153" y="6163"/>
                </a:lnTo>
                <a:lnTo>
                  <a:pt x="21600" y="0"/>
                </a:lnTo>
                <a:close/>
              </a:path>
            </a:pathLst>
          </a:custGeom>
          <a:solidFill>
            <a:srgbClr val="FFFB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861" name="AutoShape 20"/>
          <p:cNvSpPr>
            <a:spLocks/>
          </p:cNvSpPr>
          <p:nvPr/>
        </p:nvSpPr>
        <p:spPr bwMode="auto">
          <a:xfrm>
            <a:off x="733338" y="6825456"/>
            <a:ext cx="2216324" cy="355600"/>
          </a:xfrm>
          <a:custGeom>
            <a:avLst/>
            <a:gdLst>
              <a:gd name="T0" fmla="*/ 927100 w 21600"/>
              <a:gd name="T1" fmla="*/ 177800 h 21600"/>
              <a:gd name="T2" fmla="*/ 927100 w 21600"/>
              <a:gd name="T3" fmla="*/ 177800 h 21600"/>
              <a:gd name="T4" fmla="*/ 927100 w 21600"/>
              <a:gd name="T5" fmla="*/ 177800 h 21600"/>
              <a:gd name="T6" fmla="*/ 927100 w 21600"/>
              <a:gd name="T7" fmla="*/ 177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0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Contractors</a:t>
            </a:r>
          </a:p>
        </p:txBody>
      </p:sp>
      <p:sp>
        <p:nvSpPr>
          <p:cNvPr id="35862" name="AutoShape 21"/>
          <p:cNvSpPr>
            <a:spLocks/>
          </p:cNvSpPr>
          <p:nvPr/>
        </p:nvSpPr>
        <p:spPr bwMode="auto">
          <a:xfrm>
            <a:off x="7796783" y="0"/>
            <a:ext cx="4864100" cy="850900"/>
          </a:xfrm>
          <a:custGeom>
            <a:avLst/>
            <a:gdLst>
              <a:gd name="T0" fmla="*/ 2432050 w 21600"/>
              <a:gd name="T1" fmla="*/ 425450 h 21600"/>
              <a:gd name="T2" fmla="*/ 2432050 w 21600"/>
              <a:gd name="T3" fmla="*/ 425450 h 21600"/>
              <a:gd name="T4" fmla="*/ 2432050 w 21600"/>
              <a:gd name="T5" fmla="*/ 425450 h 21600"/>
              <a:gd name="T6" fmla="*/ 2432050 w 21600"/>
              <a:gd name="T7" fmla="*/ 4254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000" b="1" u="sng" dirty="0" smtClean="0">
                <a:solidFill>
                  <a:srgbClr val="FFFFFF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Approaching to</a:t>
            </a:r>
            <a:r>
              <a:rPr lang="ja-JP" altLang="en-US" sz="2000" b="1" u="sng" dirty="0">
                <a:solidFill>
                  <a:srgbClr val="FFFFFF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 </a:t>
            </a:r>
            <a:r>
              <a:rPr lang="en-US" altLang="ja-JP" sz="2000" b="1" u="sng" dirty="0" smtClean="0">
                <a:solidFill>
                  <a:srgbClr val="FFFFFF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Power companies</a:t>
            </a:r>
          </a:p>
        </p:txBody>
      </p:sp>
      <p:pic>
        <p:nvPicPr>
          <p:cNvPr id="23" name="Picture 48" descr="photo_0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604" y="7757120"/>
            <a:ext cx="1649412" cy="110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AutoShape 13"/>
          <p:cNvSpPr>
            <a:spLocks/>
          </p:cNvSpPr>
          <p:nvPr/>
        </p:nvSpPr>
        <p:spPr bwMode="auto">
          <a:xfrm>
            <a:off x="1566440" y="8909248"/>
            <a:ext cx="1335560" cy="292100"/>
          </a:xfrm>
          <a:custGeom>
            <a:avLst/>
            <a:gdLst>
              <a:gd name="T0" fmla="*/ 927100 w 21600"/>
              <a:gd name="T1" fmla="*/ 146050 h 21600"/>
              <a:gd name="T2" fmla="*/ 927100 w 21600"/>
              <a:gd name="T3" fmla="*/ 146050 h 21600"/>
              <a:gd name="T4" fmla="*/ 927100 w 21600"/>
              <a:gd name="T5" fmla="*/ 146050 h 21600"/>
              <a:gd name="T6" fmla="*/ 927100 w 21600"/>
              <a:gd name="T7" fmla="*/ 146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spcBef>
                <a:spcPts val="1100"/>
              </a:spcBef>
            </a:pP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itchFamily="50" charset="-128"/>
              </a:rPr>
              <a:t>Active Tag </a:t>
            </a:r>
            <a:endParaRPr lang="ja-JP" altLang="ja-JP" sz="1800" b="1" dirty="0">
              <a:solidFill>
                <a:schemeClr val="tx1">
                  <a:lumMod val="95000"/>
                  <a:lumOff val="5000"/>
                </a:schemeClr>
              </a:solidFill>
              <a:ea typeface="ＭＳ Ｐゴシック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89832" y="9267253"/>
            <a:ext cx="3261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Note: Detect  Active tag from more than 10m.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2496726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dropped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2971800"/>
            <a:ext cx="2290763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2" descr="dropped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1977">
            <a:off x="10723563" y="4265613"/>
            <a:ext cx="38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3" descr="dropped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56113"/>
            <a:ext cx="22669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AutoShape 4"/>
          <p:cNvSpPr>
            <a:spLocks/>
          </p:cNvSpPr>
          <p:nvPr/>
        </p:nvSpPr>
        <p:spPr bwMode="auto">
          <a:xfrm>
            <a:off x="1308100" y="4826000"/>
            <a:ext cx="1917700" cy="266700"/>
          </a:xfrm>
          <a:custGeom>
            <a:avLst/>
            <a:gdLst>
              <a:gd name="T0" fmla="*/ 958850 w 21600"/>
              <a:gd name="T1" fmla="*/ 133350 h 21600"/>
              <a:gd name="T2" fmla="*/ 958850 w 21600"/>
              <a:gd name="T3" fmla="*/ 133350 h 21600"/>
              <a:gd name="T4" fmla="*/ 958850 w 21600"/>
              <a:gd name="T5" fmla="*/ 133350 h 21600"/>
              <a:gd name="T6" fmla="*/ 95885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b="1" dirty="0" smtClean="0">
                <a:latin typeface="+mn-lt"/>
                <a:ea typeface="ＭＳ Ｐゴシック" pitchFamily="50" charset="-128"/>
                <a:sym typeface="Gill Sans" charset="0"/>
              </a:rPr>
              <a:t>Drawing data</a:t>
            </a:r>
            <a:endParaRPr lang="ja-JP" altLang="ja-JP" b="1" dirty="0">
              <a:latin typeface="+mn-lt"/>
              <a:ea typeface="ＭＳ Ｐゴシック" pitchFamily="50" charset="-128"/>
            </a:endParaRPr>
          </a:p>
        </p:txBody>
      </p:sp>
      <p:sp>
        <p:nvSpPr>
          <p:cNvPr id="36870" name="AutoShape 5"/>
          <p:cNvSpPr>
            <a:spLocks/>
          </p:cNvSpPr>
          <p:nvPr/>
        </p:nvSpPr>
        <p:spPr bwMode="auto">
          <a:xfrm>
            <a:off x="266700" y="506016"/>
            <a:ext cx="11722100" cy="914400"/>
          </a:xfrm>
          <a:custGeom>
            <a:avLst/>
            <a:gdLst>
              <a:gd name="T0" fmla="*/ 5861050 w 21600"/>
              <a:gd name="T1" fmla="*/ 457200 h 21600"/>
              <a:gd name="T2" fmla="*/ 5861050 w 21600"/>
              <a:gd name="T3" fmla="*/ 457200 h 21600"/>
              <a:gd name="T4" fmla="*/ 5861050 w 21600"/>
              <a:gd name="T5" fmla="*/ 457200 h 21600"/>
              <a:gd name="T6" fmla="*/ 5861050 w 21600"/>
              <a:gd name="T7" fmla="*/ 4572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4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N" charset="0"/>
              </a:rPr>
              <a:t>Various solutions with IC Tag</a:t>
            </a:r>
            <a:endParaRPr lang="ja-JP" altLang="ja-JP" sz="480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6871" name="AutoShape 6"/>
          <p:cNvSpPr>
            <a:spLocks/>
          </p:cNvSpPr>
          <p:nvPr/>
        </p:nvSpPr>
        <p:spPr bwMode="auto">
          <a:xfrm>
            <a:off x="381000" y="1416050"/>
            <a:ext cx="9994900" cy="580430"/>
          </a:xfrm>
          <a:custGeom>
            <a:avLst/>
            <a:gdLst>
              <a:gd name="T0" fmla="*/ 4997450 w 21600"/>
              <a:gd name="T1" fmla="*/ 177800 h 21600"/>
              <a:gd name="T2" fmla="*/ 4997450 w 21600"/>
              <a:gd name="T3" fmla="*/ 177800 h 21600"/>
              <a:gd name="T4" fmla="*/ 4997450 w 21600"/>
              <a:gd name="T5" fmla="*/ 177800 h 21600"/>
              <a:gd name="T6" fmla="*/ 4997450 w 21600"/>
              <a:gd name="T7" fmla="*/ 177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IC Tag will be linked with any kind of data.</a:t>
            </a:r>
          </a:p>
        </p:txBody>
      </p:sp>
      <p:pic>
        <p:nvPicPr>
          <p:cNvPr id="36872" name="Picture 7" descr="dropped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87600"/>
            <a:ext cx="22669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3" name="Picture 8" descr="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2654300"/>
            <a:ext cx="17272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4" name="AutoShape 9"/>
          <p:cNvSpPr>
            <a:spLocks/>
          </p:cNvSpPr>
          <p:nvPr/>
        </p:nvSpPr>
        <p:spPr bwMode="auto">
          <a:xfrm>
            <a:off x="5842000" y="2755900"/>
            <a:ext cx="1917700" cy="266700"/>
          </a:xfrm>
          <a:custGeom>
            <a:avLst/>
            <a:gdLst>
              <a:gd name="T0" fmla="*/ 958850 w 21600"/>
              <a:gd name="T1" fmla="*/ 133350 h 21600"/>
              <a:gd name="T2" fmla="*/ 958850 w 21600"/>
              <a:gd name="T3" fmla="*/ 133350 h 21600"/>
              <a:gd name="T4" fmla="*/ 958850 w 21600"/>
              <a:gd name="T5" fmla="*/ 133350 h 21600"/>
              <a:gd name="T6" fmla="*/ 95885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b="1" dirty="0" smtClean="0">
                <a:latin typeface="+mn-lt"/>
                <a:ea typeface="ＭＳ Ｐゴシック" pitchFamily="50" charset="-128"/>
                <a:sym typeface="Gill Sans" charset="0"/>
              </a:rPr>
              <a:t>Maintenance</a:t>
            </a:r>
          </a:p>
          <a:p>
            <a:pPr defTabSz="914400" eaLnBrk="1"/>
            <a:r>
              <a:rPr lang="en-US" altLang="ja-JP" sz="1800" b="1" dirty="0" smtClean="0">
                <a:latin typeface="+mn-lt"/>
                <a:ea typeface="ＭＳ Ｐゴシック" pitchFamily="50" charset="-128"/>
                <a:sym typeface="Gill Sans" charset="0"/>
              </a:rPr>
              <a:t>Inspection</a:t>
            </a:r>
          </a:p>
          <a:p>
            <a:pPr defTabSz="914400" eaLnBrk="1"/>
            <a:r>
              <a:rPr lang="en-US" altLang="ja-JP" sz="1800" b="1" dirty="0" smtClean="0">
                <a:latin typeface="+mn-lt"/>
                <a:ea typeface="ＭＳ Ｐゴシック" pitchFamily="50" charset="-128"/>
                <a:sym typeface="Gill Sans" charset="0"/>
              </a:rPr>
              <a:t>history </a:t>
            </a:r>
            <a:endParaRPr lang="ja-JP" altLang="ja-JP" b="1" dirty="0">
              <a:latin typeface="+mn-lt"/>
              <a:ea typeface="ＭＳ Ｐゴシック" pitchFamily="50" charset="-128"/>
            </a:endParaRPr>
          </a:p>
        </p:txBody>
      </p:sp>
      <p:pic>
        <p:nvPicPr>
          <p:cNvPr id="36875" name="Picture 10" descr="dropped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6477000"/>
            <a:ext cx="22669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6" name="AutoShape 11"/>
          <p:cNvSpPr>
            <a:spLocks/>
          </p:cNvSpPr>
          <p:nvPr/>
        </p:nvSpPr>
        <p:spPr bwMode="auto">
          <a:xfrm>
            <a:off x="3606800" y="6845300"/>
            <a:ext cx="1917700" cy="647700"/>
          </a:xfrm>
          <a:custGeom>
            <a:avLst/>
            <a:gdLst>
              <a:gd name="T0" fmla="*/ 958850 w 21600"/>
              <a:gd name="T1" fmla="*/ 323850 h 21600"/>
              <a:gd name="T2" fmla="*/ 958850 w 21600"/>
              <a:gd name="T3" fmla="*/ 323850 h 21600"/>
              <a:gd name="T4" fmla="*/ 958850 w 21600"/>
              <a:gd name="T5" fmla="*/ 323850 h 21600"/>
              <a:gd name="T6" fmla="*/ 958850 w 21600"/>
              <a:gd name="T7" fmla="*/ 323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b="1" dirty="0" smtClean="0">
                <a:latin typeface="+mn-lt"/>
                <a:ea typeface="ＭＳ Ｐゴシック" pitchFamily="50" charset="-128"/>
                <a:sym typeface="Gill Sans" charset="0"/>
              </a:rPr>
              <a:t>Tracebility </a:t>
            </a:r>
            <a:endParaRPr lang="ja-JP" altLang="ja-JP" b="1" dirty="0">
              <a:latin typeface="+mn-lt"/>
              <a:ea typeface="ＭＳ Ｐゴシック" pitchFamily="50" charset="-128"/>
            </a:endParaRPr>
          </a:p>
        </p:txBody>
      </p:sp>
      <p:pic>
        <p:nvPicPr>
          <p:cNvPr id="36877" name="Picture 12" descr="dropped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9177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8" name="Picture 13" descr="dropped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21336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9" name="Picture 14" descr="dropped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2336800"/>
            <a:ext cx="687388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0" name="Picture 15" descr="dropped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3429000"/>
            <a:ext cx="1338263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81" name="AutoShape 16"/>
          <p:cNvSpPr>
            <a:spLocks/>
          </p:cNvSpPr>
          <p:nvPr/>
        </p:nvSpPr>
        <p:spPr bwMode="auto">
          <a:xfrm rot="17400000" flipH="1">
            <a:off x="10344150" y="3543300"/>
            <a:ext cx="177800" cy="952500"/>
          </a:xfrm>
          <a:custGeom>
            <a:avLst/>
            <a:gdLst>
              <a:gd name="T0" fmla="*/ 88900 w 21600"/>
              <a:gd name="T1" fmla="*/ 476250 h 21600"/>
              <a:gd name="T2" fmla="*/ 88900 w 21600"/>
              <a:gd name="T3" fmla="*/ 476250 h 21600"/>
              <a:gd name="T4" fmla="*/ 88900 w 21600"/>
              <a:gd name="T5" fmla="*/ 476250 h 21600"/>
              <a:gd name="T6" fmla="*/ 88900 w 21600"/>
              <a:gd name="T7" fmla="*/ 4762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16739" y="11757"/>
                </a:lnTo>
                <a:lnTo>
                  <a:pt x="13961" y="7925"/>
                </a:lnTo>
                <a:lnTo>
                  <a:pt x="8845" y="17016"/>
                </a:lnTo>
                <a:lnTo>
                  <a:pt x="6066" y="11939"/>
                </a:lnTo>
                <a:lnTo>
                  <a:pt x="0" y="21600"/>
                </a:lnTo>
                <a:lnTo>
                  <a:pt x="3838" y="6164"/>
                </a:lnTo>
                <a:lnTo>
                  <a:pt x="9100" y="10618"/>
                </a:lnTo>
                <a:lnTo>
                  <a:pt x="13267" y="2641"/>
                </a:lnTo>
                <a:lnTo>
                  <a:pt x="16153" y="6164"/>
                </a:lnTo>
                <a:lnTo>
                  <a:pt x="21600" y="0"/>
                </a:lnTo>
                <a:close/>
              </a:path>
            </a:pathLst>
          </a:custGeom>
          <a:solidFill>
            <a:srgbClr val="FFFB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latin typeface="+mn-lt"/>
            </a:endParaRPr>
          </a:p>
        </p:txBody>
      </p:sp>
      <p:pic>
        <p:nvPicPr>
          <p:cNvPr id="36882" name="Picture 17" descr="dropped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55499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3" name="Picture 18" descr="dropped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7658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4" name="Picture 19" descr="dropped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200" y="6007100"/>
            <a:ext cx="687388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5" name="Picture 20" descr="dropped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7061200"/>
            <a:ext cx="1338263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86" name="AutoShape 21"/>
          <p:cNvSpPr>
            <a:spLocks/>
          </p:cNvSpPr>
          <p:nvPr/>
        </p:nvSpPr>
        <p:spPr bwMode="auto">
          <a:xfrm rot="17400000" flipH="1">
            <a:off x="10663238" y="6983413"/>
            <a:ext cx="203200" cy="1295400"/>
          </a:xfrm>
          <a:custGeom>
            <a:avLst/>
            <a:gdLst>
              <a:gd name="T0" fmla="*/ 101600 w 21600"/>
              <a:gd name="T1" fmla="*/ 647700 h 21600"/>
              <a:gd name="T2" fmla="*/ 101600 w 21600"/>
              <a:gd name="T3" fmla="*/ 647700 h 21600"/>
              <a:gd name="T4" fmla="*/ 101600 w 21600"/>
              <a:gd name="T5" fmla="*/ 647700 h 21600"/>
              <a:gd name="T6" fmla="*/ 101600 w 21600"/>
              <a:gd name="T7" fmla="*/ 6477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16739" y="11757"/>
                </a:lnTo>
                <a:lnTo>
                  <a:pt x="13961" y="7925"/>
                </a:lnTo>
                <a:lnTo>
                  <a:pt x="8845" y="17015"/>
                </a:lnTo>
                <a:lnTo>
                  <a:pt x="6067" y="11939"/>
                </a:lnTo>
                <a:lnTo>
                  <a:pt x="0" y="21600"/>
                </a:lnTo>
                <a:lnTo>
                  <a:pt x="3838" y="6163"/>
                </a:lnTo>
                <a:lnTo>
                  <a:pt x="9100" y="10618"/>
                </a:lnTo>
                <a:lnTo>
                  <a:pt x="13267" y="2641"/>
                </a:lnTo>
                <a:lnTo>
                  <a:pt x="16153" y="6163"/>
                </a:lnTo>
                <a:lnTo>
                  <a:pt x="21600" y="0"/>
                </a:lnTo>
                <a:close/>
              </a:path>
            </a:pathLst>
          </a:custGeom>
          <a:solidFill>
            <a:srgbClr val="FFFB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latin typeface="+mn-lt"/>
            </a:endParaRPr>
          </a:p>
        </p:txBody>
      </p:sp>
      <p:pic>
        <p:nvPicPr>
          <p:cNvPr id="36887" name="Picture 22" descr="dropped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00" y="6007100"/>
            <a:ext cx="1751013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8" name="Picture 23" descr="dropped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1977">
            <a:off x="11212513" y="7497763"/>
            <a:ext cx="38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9" name="Picture 24" descr="dropped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457700"/>
            <a:ext cx="22669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90" name="Picture 25" descr="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4699000"/>
            <a:ext cx="1727200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91" name="AutoShape 26"/>
          <p:cNvSpPr>
            <a:spLocks/>
          </p:cNvSpPr>
          <p:nvPr/>
        </p:nvSpPr>
        <p:spPr bwMode="auto">
          <a:xfrm>
            <a:off x="3432572" y="4838700"/>
            <a:ext cx="1917700" cy="266700"/>
          </a:xfrm>
          <a:custGeom>
            <a:avLst/>
            <a:gdLst>
              <a:gd name="T0" fmla="*/ 958850 w 21600"/>
              <a:gd name="T1" fmla="*/ 133350 h 21600"/>
              <a:gd name="T2" fmla="*/ 958850 w 21600"/>
              <a:gd name="T3" fmla="*/ 133350 h 21600"/>
              <a:gd name="T4" fmla="*/ 958850 w 21600"/>
              <a:gd name="T5" fmla="*/ 133350 h 21600"/>
              <a:gd name="T6" fmla="*/ 95885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b="1" dirty="0" smtClean="0">
                <a:latin typeface="+mn-lt"/>
                <a:ea typeface="ＭＳ Ｐゴシック" pitchFamily="50" charset="-128"/>
                <a:sym typeface="Gill Sans" charset="0"/>
              </a:rPr>
              <a:t>Equipment ledger</a:t>
            </a:r>
          </a:p>
          <a:p>
            <a:pPr defTabSz="914400" eaLnBrk="1"/>
            <a:endParaRPr lang="ja-JP" altLang="ja-JP" b="1" dirty="0">
              <a:latin typeface="+mn-lt"/>
              <a:ea typeface="ＭＳ Ｐゴシック" pitchFamily="50" charset="-128"/>
            </a:endParaRPr>
          </a:p>
        </p:txBody>
      </p:sp>
      <p:pic>
        <p:nvPicPr>
          <p:cNvPr id="36892" name="Picture 27" descr="dropped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2387600"/>
            <a:ext cx="22669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93" name="Picture 28" descr="imag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2652713"/>
            <a:ext cx="1879600" cy="149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94" name="AutoShape 29"/>
          <p:cNvSpPr>
            <a:spLocks/>
          </p:cNvSpPr>
          <p:nvPr/>
        </p:nvSpPr>
        <p:spPr bwMode="auto">
          <a:xfrm>
            <a:off x="1193800" y="2730500"/>
            <a:ext cx="1917700" cy="266700"/>
          </a:xfrm>
          <a:custGeom>
            <a:avLst/>
            <a:gdLst>
              <a:gd name="T0" fmla="*/ 958850 w 21600"/>
              <a:gd name="T1" fmla="*/ 133350 h 21600"/>
              <a:gd name="T2" fmla="*/ 958850 w 21600"/>
              <a:gd name="T3" fmla="*/ 133350 h 21600"/>
              <a:gd name="T4" fmla="*/ 958850 w 21600"/>
              <a:gd name="T5" fmla="*/ 133350 h 21600"/>
              <a:gd name="T6" fmla="*/ 95885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b="1" dirty="0" smtClean="0">
                <a:latin typeface="+mn-lt"/>
                <a:ea typeface="ＭＳ Ｐゴシック" pitchFamily="50" charset="-128"/>
                <a:sym typeface="Gill Sans" charset="0"/>
              </a:rPr>
              <a:t>Operation procedure</a:t>
            </a:r>
          </a:p>
          <a:p>
            <a:pPr defTabSz="914400" eaLnBrk="1"/>
            <a:r>
              <a:rPr lang="en-US" altLang="ja-JP" sz="1800" b="1" dirty="0" smtClean="0">
                <a:latin typeface="+mn-lt"/>
                <a:ea typeface="ＭＳ Ｐゴシック" pitchFamily="50" charset="-128"/>
                <a:sym typeface="Gill Sans" charset="0"/>
              </a:rPr>
              <a:t> </a:t>
            </a:r>
            <a:endParaRPr lang="ja-JP" altLang="ja-JP" b="1" dirty="0">
              <a:latin typeface="+mn-lt"/>
              <a:ea typeface="ＭＳ Ｐゴシック" pitchFamily="50" charset="-128"/>
            </a:endParaRPr>
          </a:p>
        </p:txBody>
      </p:sp>
      <p:pic>
        <p:nvPicPr>
          <p:cNvPr id="36895" name="Picture 30" descr="dropped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6477000"/>
            <a:ext cx="22669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96" name="Picture 31" descr="dropped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6705600"/>
            <a:ext cx="1866900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97" name="AutoShape 32"/>
          <p:cNvSpPr>
            <a:spLocks/>
          </p:cNvSpPr>
          <p:nvPr/>
        </p:nvSpPr>
        <p:spPr bwMode="auto">
          <a:xfrm>
            <a:off x="1155700" y="6845300"/>
            <a:ext cx="1917700" cy="266700"/>
          </a:xfrm>
          <a:custGeom>
            <a:avLst/>
            <a:gdLst>
              <a:gd name="T0" fmla="*/ 958850 w 21600"/>
              <a:gd name="T1" fmla="*/ 133350 h 21600"/>
              <a:gd name="T2" fmla="*/ 958850 w 21600"/>
              <a:gd name="T3" fmla="*/ 133350 h 21600"/>
              <a:gd name="T4" fmla="*/ 958850 w 21600"/>
              <a:gd name="T5" fmla="*/ 133350 h 21600"/>
              <a:gd name="T6" fmla="*/ 95885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b="1" dirty="0" smtClean="0">
                <a:latin typeface="+mn-lt"/>
                <a:ea typeface="ＭＳ Ｐゴシック" pitchFamily="50" charset="-128"/>
                <a:sym typeface="Gill Sans" charset="0"/>
              </a:rPr>
              <a:t>Incident history</a:t>
            </a:r>
            <a:endParaRPr lang="ja-JP" altLang="ja-JP" b="1" dirty="0">
              <a:latin typeface="+mn-lt"/>
              <a:ea typeface="ＭＳ Ｐゴシック" pitchFamily="50" charset="-128"/>
            </a:endParaRPr>
          </a:p>
        </p:txBody>
      </p:sp>
      <p:pic>
        <p:nvPicPr>
          <p:cNvPr id="36898" name="Picture 33" descr="dropped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57700"/>
            <a:ext cx="22669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99" name="AutoShape 34"/>
          <p:cNvSpPr>
            <a:spLocks/>
          </p:cNvSpPr>
          <p:nvPr/>
        </p:nvSpPr>
        <p:spPr bwMode="auto">
          <a:xfrm>
            <a:off x="5956300" y="4826000"/>
            <a:ext cx="1917700" cy="266700"/>
          </a:xfrm>
          <a:custGeom>
            <a:avLst/>
            <a:gdLst>
              <a:gd name="T0" fmla="*/ 958850 w 21600"/>
              <a:gd name="T1" fmla="*/ 133350 h 21600"/>
              <a:gd name="T2" fmla="*/ 958850 w 21600"/>
              <a:gd name="T3" fmla="*/ 133350 h 21600"/>
              <a:gd name="T4" fmla="*/ 958850 w 21600"/>
              <a:gd name="T5" fmla="*/ 133350 h 21600"/>
              <a:gd name="T6" fmla="*/ 95885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b="1" dirty="0" smtClean="0">
                <a:latin typeface="+mn-lt"/>
                <a:ea typeface="ＭＳ Ｐゴシック" pitchFamily="50" charset="-128"/>
                <a:sym typeface="Gill Sans" charset="0"/>
              </a:rPr>
              <a:t>Reports</a:t>
            </a:r>
            <a:endParaRPr lang="ja-JP" altLang="ja-JP" b="1" dirty="0">
              <a:latin typeface="+mn-lt"/>
              <a:ea typeface="ＭＳ Ｐゴシック" pitchFamily="50" charset="-128"/>
            </a:endParaRPr>
          </a:p>
        </p:txBody>
      </p:sp>
      <p:pic>
        <p:nvPicPr>
          <p:cNvPr id="36900" name="Picture 35" descr="dropped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2387600"/>
            <a:ext cx="22669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901" name="Picture 36" descr="dropped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2846388"/>
            <a:ext cx="1828800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902" name="AutoShape 37"/>
          <p:cNvSpPr>
            <a:spLocks/>
          </p:cNvSpPr>
          <p:nvPr/>
        </p:nvSpPr>
        <p:spPr bwMode="auto">
          <a:xfrm>
            <a:off x="3517900" y="2730500"/>
            <a:ext cx="1917700" cy="266700"/>
          </a:xfrm>
          <a:custGeom>
            <a:avLst/>
            <a:gdLst>
              <a:gd name="T0" fmla="*/ 958850 w 21600"/>
              <a:gd name="T1" fmla="*/ 133350 h 21600"/>
              <a:gd name="T2" fmla="*/ 958850 w 21600"/>
              <a:gd name="T3" fmla="*/ 133350 h 21600"/>
              <a:gd name="T4" fmla="*/ 958850 w 21600"/>
              <a:gd name="T5" fmla="*/ 133350 h 21600"/>
              <a:gd name="T6" fmla="*/ 958850 w 21600"/>
              <a:gd name="T7" fmla="*/ 133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b="1" dirty="0" smtClean="0">
                <a:latin typeface="+mn-lt"/>
                <a:ea typeface="ＭＳ Ｐゴシック" pitchFamily="50" charset="-128"/>
                <a:sym typeface="Gill Sans" charset="0"/>
              </a:rPr>
              <a:t>Inventory Management</a:t>
            </a:r>
          </a:p>
          <a:p>
            <a:pPr defTabSz="914400" eaLnBrk="1"/>
            <a:endParaRPr lang="ja-JP" altLang="ja-JP" b="1" dirty="0">
              <a:latin typeface="+mn-lt"/>
              <a:ea typeface="ＭＳ Ｐゴシック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397434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テキスト ボックス 2"/>
          <p:cNvSpPr txBox="1">
            <a:spLocks noChangeArrowheads="1"/>
          </p:cNvSpPr>
          <p:nvPr/>
        </p:nvSpPr>
        <p:spPr bwMode="auto">
          <a:xfrm>
            <a:off x="298027" y="164818"/>
            <a:ext cx="8985956" cy="6622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2300" b="1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Analog meter monitoring system </a:t>
            </a:r>
            <a:r>
              <a:rPr lang="ja-JP" altLang="en-US" sz="2300" b="1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en-US" altLang="ja-JP" sz="2300" b="1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Separated type/Integrated type)</a:t>
            </a:r>
            <a:endParaRPr lang="ja-JP" altLang="en-US" sz="2300" b="1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1508" name="テキスト ボックス 2"/>
          <p:cNvSpPr txBox="1">
            <a:spLocks noChangeArrowheads="1"/>
          </p:cNvSpPr>
          <p:nvPr/>
        </p:nvSpPr>
        <p:spPr bwMode="auto">
          <a:xfrm>
            <a:off x="767645" y="794738"/>
            <a:ext cx="10990862" cy="100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2000" b="1" dirty="0">
                <a:latin typeface="ＭＳ Ｐゴシック" pitchFamily="50" charset="-128"/>
              </a:rPr>
              <a:t>　</a:t>
            </a:r>
            <a:r>
              <a:rPr lang="ja-JP" altLang="en-US" sz="2000" dirty="0">
                <a:latin typeface="ＭＳ Ｐゴシック" pitchFamily="50" charset="-128"/>
              </a:rPr>
              <a:t>　　</a:t>
            </a:r>
            <a:r>
              <a:rPr lang="en-US" altLang="ja-JP" sz="2000" b="1" dirty="0">
                <a:latin typeface="ＭＳ Ｐゴシック" pitchFamily="50" charset="-128"/>
              </a:rPr>
              <a:t>[</a:t>
            </a:r>
            <a:r>
              <a:rPr lang="en-US" altLang="ja-JP" sz="2000" b="1" dirty="0" smtClean="0"/>
              <a:t>Separate </a:t>
            </a:r>
            <a:r>
              <a:rPr lang="en-US" altLang="ja-JP" sz="2000" b="1" dirty="0"/>
              <a:t>type </a:t>
            </a:r>
            <a:r>
              <a:rPr lang="en-US" altLang="ja-JP" sz="2000" b="1" dirty="0" smtClean="0"/>
              <a:t>]: </a:t>
            </a:r>
            <a:r>
              <a:rPr lang="en-US" altLang="ja-JP" sz="2000" b="1" dirty="0"/>
              <a:t>Separate type sensor for reading the analog pointer on the meter </a:t>
            </a:r>
            <a:endParaRPr lang="en-US" altLang="ja-JP" sz="2000" b="1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2000" b="1" dirty="0" smtClean="0">
                <a:latin typeface="ＭＳ Ｐゴシック" pitchFamily="50" charset="-128"/>
              </a:rPr>
              <a:t>　　　</a:t>
            </a:r>
            <a:r>
              <a:rPr lang="en-US" altLang="ja-JP" sz="2000" b="1" dirty="0" smtClean="0"/>
              <a:t>[Integrated type ]: Integrated type sensor for reading the analog pointer on the meter</a:t>
            </a:r>
            <a:endParaRPr lang="en-US" altLang="ja-JP" sz="2000" b="1" dirty="0">
              <a:latin typeface="ＭＳ Ｐゴシック" pitchFamily="50" charset="-128"/>
            </a:endParaRPr>
          </a:p>
        </p:txBody>
      </p:sp>
      <p:pic>
        <p:nvPicPr>
          <p:cNvPr id="21509" name="Picture 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903" y="921173"/>
            <a:ext cx="476390" cy="3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645" y="1420416"/>
            <a:ext cx="476392" cy="3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88" y="2420097"/>
            <a:ext cx="1411110" cy="250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70" y="2413324"/>
            <a:ext cx="1733973" cy="251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直線矢印コネクタ 34"/>
          <p:cNvCxnSpPr/>
          <p:nvPr/>
        </p:nvCxnSpPr>
        <p:spPr>
          <a:xfrm flipH="1">
            <a:off x="4723272" y="2891972"/>
            <a:ext cx="1244036" cy="2709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5" name="テキスト ボックス 24"/>
          <p:cNvSpPr txBox="1">
            <a:spLocks noChangeArrowheads="1"/>
          </p:cNvSpPr>
          <p:nvPr/>
        </p:nvSpPr>
        <p:spPr bwMode="auto">
          <a:xfrm>
            <a:off x="6095964" y="2607492"/>
            <a:ext cx="968658" cy="37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/>
              <a:t>Antenna</a:t>
            </a:r>
            <a:endParaRPr lang="ja-JP" altLang="en-US" sz="1600" b="1" dirty="0"/>
          </a:p>
        </p:txBody>
      </p:sp>
      <p:cxnSp>
        <p:nvCxnSpPr>
          <p:cNvPr id="38" name="直線矢印コネクタ 37"/>
          <p:cNvCxnSpPr/>
          <p:nvPr/>
        </p:nvCxnSpPr>
        <p:spPr>
          <a:xfrm flipH="1">
            <a:off x="4856481" y="4481448"/>
            <a:ext cx="1110827" cy="5193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テキスト ボックス 23"/>
          <p:cNvSpPr txBox="1">
            <a:spLocks noChangeArrowheads="1"/>
          </p:cNvSpPr>
          <p:nvPr/>
        </p:nvSpPr>
        <p:spPr bwMode="auto">
          <a:xfrm>
            <a:off x="5897316" y="4316631"/>
            <a:ext cx="1582096" cy="37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/>
              <a:t>Wireless/Power</a:t>
            </a:r>
            <a:endParaRPr lang="ja-JP" altLang="en-US" sz="1600" b="1" dirty="0"/>
          </a:p>
        </p:txBody>
      </p:sp>
      <p:sp>
        <p:nvSpPr>
          <p:cNvPr id="21518" name="テキスト ボックス 5"/>
          <p:cNvSpPr txBox="1">
            <a:spLocks noChangeArrowheads="1"/>
          </p:cNvSpPr>
          <p:nvPr/>
        </p:nvSpPr>
        <p:spPr bwMode="auto">
          <a:xfrm>
            <a:off x="2772609" y="2654907"/>
            <a:ext cx="828491" cy="37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/>
              <a:t>Sensor</a:t>
            </a:r>
            <a:endParaRPr lang="ja-JP" altLang="en-US" sz="1600" b="1" dirty="0"/>
          </a:p>
        </p:txBody>
      </p:sp>
      <p:cxnSp>
        <p:nvCxnSpPr>
          <p:cNvPr id="42" name="直線矢印コネクタ 41"/>
          <p:cNvCxnSpPr>
            <a:stCxn id="21518" idx="1"/>
          </p:cNvCxnSpPr>
          <p:nvPr/>
        </p:nvCxnSpPr>
        <p:spPr>
          <a:xfrm flipH="1">
            <a:off x="2129089" y="2843676"/>
            <a:ext cx="643520" cy="2898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>
            <a:stCxn id="21518" idx="1"/>
          </p:cNvCxnSpPr>
          <p:nvPr/>
        </p:nvCxnSpPr>
        <p:spPr>
          <a:xfrm flipH="1">
            <a:off x="1910083" y="2843676"/>
            <a:ext cx="862526" cy="16061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AutoShape 44"/>
          <p:cNvCxnSpPr>
            <a:cxnSpLocks noChangeShapeType="1"/>
          </p:cNvCxnSpPr>
          <p:nvPr/>
        </p:nvCxnSpPr>
        <p:spPr bwMode="auto">
          <a:xfrm rot="10800000">
            <a:off x="3097671" y="3404488"/>
            <a:ext cx="1625600" cy="1271128"/>
          </a:xfrm>
          <a:prstGeom prst="curvedConnector3">
            <a:avLst>
              <a:gd name="adj1" fmla="val 50000"/>
            </a:avLst>
          </a:prstGeom>
          <a:noFill/>
          <a:ln w="50800" cmpd="sng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/>
        </p:spPr>
      </p:cxnSp>
      <p:cxnSp>
        <p:nvCxnSpPr>
          <p:cNvPr id="51" name="AutoShape 44"/>
          <p:cNvCxnSpPr>
            <a:cxnSpLocks noChangeShapeType="1"/>
          </p:cNvCxnSpPr>
          <p:nvPr/>
        </p:nvCxnSpPr>
        <p:spPr bwMode="auto">
          <a:xfrm rot="10800000">
            <a:off x="2578382" y="3133555"/>
            <a:ext cx="607343" cy="270933"/>
          </a:xfrm>
          <a:prstGeom prst="curvedConnector3">
            <a:avLst>
              <a:gd name="adj1" fmla="val 50000"/>
            </a:avLst>
          </a:prstGeom>
          <a:noFill/>
          <a:ln w="50800" cmpd="sng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/>
        </p:spPr>
      </p:cxnSp>
      <p:cxnSp>
        <p:nvCxnSpPr>
          <p:cNvPr id="62" name="AutoShape 44"/>
          <p:cNvCxnSpPr>
            <a:cxnSpLocks noChangeShapeType="1"/>
          </p:cNvCxnSpPr>
          <p:nvPr/>
        </p:nvCxnSpPr>
        <p:spPr bwMode="auto">
          <a:xfrm rot="5400000">
            <a:off x="2202463" y="3554630"/>
            <a:ext cx="1045350" cy="745067"/>
          </a:xfrm>
          <a:prstGeom prst="curvedConnector3">
            <a:avLst>
              <a:gd name="adj1" fmla="val 50000"/>
            </a:avLst>
          </a:prstGeom>
          <a:noFill/>
          <a:ln w="50800" cmpd="sng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/>
        </p:spPr>
      </p:cxnSp>
      <p:sp>
        <p:nvSpPr>
          <p:cNvPr id="21524" name="テキスト ボックス 35"/>
          <p:cNvSpPr txBox="1">
            <a:spLocks noChangeArrowheads="1"/>
          </p:cNvSpPr>
          <p:nvPr/>
        </p:nvSpPr>
        <p:spPr bwMode="auto">
          <a:xfrm>
            <a:off x="535094" y="1860169"/>
            <a:ext cx="2651759" cy="4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 smtClean="0"/>
              <a:t>[Separated type]</a:t>
            </a:r>
            <a:endParaRPr lang="ja-JP" altLang="en-US" sz="2000" b="1" dirty="0"/>
          </a:p>
        </p:txBody>
      </p:sp>
      <p:sp>
        <p:nvSpPr>
          <p:cNvPr id="21525" name="テキスト ボックス 35"/>
          <p:cNvSpPr txBox="1">
            <a:spLocks noChangeArrowheads="1"/>
          </p:cNvSpPr>
          <p:nvPr/>
        </p:nvSpPr>
        <p:spPr bwMode="auto">
          <a:xfrm>
            <a:off x="7452925" y="1918872"/>
            <a:ext cx="4090035" cy="4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 smtClean="0"/>
              <a:t>[Integrated type</a:t>
            </a:r>
            <a:r>
              <a:rPr lang="en-US" altLang="ja-JP" sz="2000" b="1" dirty="0"/>
              <a:t>]</a:t>
            </a:r>
            <a:endParaRPr lang="ja-JP" altLang="en-US" sz="2000" b="1" dirty="0"/>
          </a:p>
        </p:txBody>
      </p:sp>
      <p:pic>
        <p:nvPicPr>
          <p:cNvPr id="21526" name="図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9" b="27975"/>
          <a:stretch>
            <a:fillRect/>
          </a:stretch>
        </p:blipFill>
        <p:spPr bwMode="auto">
          <a:xfrm>
            <a:off x="7762240" y="2462994"/>
            <a:ext cx="2540001" cy="248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直線矢印コネクタ 69"/>
          <p:cNvCxnSpPr/>
          <p:nvPr/>
        </p:nvCxnSpPr>
        <p:spPr>
          <a:xfrm flipH="1">
            <a:off x="9283983" y="3404489"/>
            <a:ext cx="1244036" cy="4560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8" name="テキスト ボックス 24"/>
          <p:cNvSpPr txBox="1">
            <a:spLocks noChangeArrowheads="1"/>
          </p:cNvSpPr>
          <p:nvPr/>
        </p:nvSpPr>
        <p:spPr bwMode="auto">
          <a:xfrm>
            <a:off x="10462840" y="3005645"/>
            <a:ext cx="2430790" cy="86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1600" b="1" dirty="0"/>
              <a:t>I</a:t>
            </a:r>
            <a:r>
              <a:rPr lang="en-US" altLang="ja-JP" sz="1600" b="1" dirty="0" smtClean="0"/>
              <a:t>ntegrated type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1600" dirty="0" smtClean="0"/>
              <a:t>(Wireless/Power,</a:t>
            </a:r>
            <a:r>
              <a:rPr lang="en-US" altLang="ja-JP" sz="1600" dirty="0"/>
              <a:t> Antenna</a:t>
            </a:r>
            <a:endParaRPr lang="ja-JP" altLang="en-US" sz="1600" b="1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1600" b="1" dirty="0" smtClean="0"/>
              <a:t>,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Sensor)</a:t>
            </a:r>
            <a:endParaRPr lang="ja-JP" altLang="en-US" sz="1600" b="1" dirty="0"/>
          </a:p>
        </p:txBody>
      </p:sp>
      <p:sp>
        <p:nvSpPr>
          <p:cNvPr id="21529" name="Freeform 25"/>
          <p:cNvSpPr>
            <a:spLocks/>
          </p:cNvSpPr>
          <p:nvPr/>
        </p:nvSpPr>
        <p:spPr bwMode="auto">
          <a:xfrm rot="10545817">
            <a:off x="4723271" y="1803723"/>
            <a:ext cx="316089" cy="1318542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sp>
        <p:nvSpPr>
          <p:cNvPr id="21530" name="Freeform 25"/>
          <p:cNvSpPr>
            <a:spLocks/>
          </p:cNvSpPr>
          <p:nvPr/>
        </p:nvSpPr>
        <p:spPr bwMode="auto">
          <a:xfrm rot="10545817">
            <a:off x="4772942" y="1873716"/>
            <a:ext cx="408658" cy="1250809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sp>
        <p:nvSpPr>
          <p:cNvPr id="21531" name="Freeform 25"/>
          <p:cNvSpPr>
            <a:spLocks/>
          </p:cNvSpPr>
          <p:nvPr/>
        </p:nvSpPr>
        <p:spPr bwMode="auto">
          <a:xfrm rot="10545817">
            <a:off x="4840676" y="2022728"/>
            <a:ext cx="406400" cy="1101796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sp>
        <p:nvSpPr>
          <p:cNvPr id="21532" name="Freeform 25"/>
          <p:cNvSpPr>
            <a:spLocks/>
          </p:cNvSpPr>
          <p:nvPr/>
        </p:nvSpPr>
        <p:spPr bwMode="auto">
          <a:xfrm rot="10545817">
            <a:off x="4876801" y="1808239"/>
            <a:ext cx="313832" cy="1320801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pic>
        <p:nvPicPr>
          <p:cNvPr id="63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52" y="6521318"/>
            <a:ext cx="1944216" cy="147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6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019242"/>
              </p:ext>
            </p:extLst>
          </p:nvPr>
        </p:nvGraphicFramePr>
        <p:xfrm>
          <a:off x="9454728" y="6902974"/>
          <a:ext cx="814446" cy="78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Image" r:id="rId8" imgW="5904762" imgH="5676190" progId="PhotoshopElements.Image.9">
                  <p:embed/>
                </p:oleObj>
              </mc:Choice>
              <mc:Fallback>
                <p:oleObj name="Image" r:id="rId8" imgW="5904762" imgH="5676190" progId="PhotoshopElements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4728" y="6902974"/>
                        <a:ext cx="814446" cy="78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626453"/>
              </p:ext>
            </p:extLst>
          </p:nvPr>
        </p:nvGraphicFramePr>
        <p:xfrm>
          <a:off x="8463534" y="7998882"/>
          <a:ext cx="289286" cy="1578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Image" r:id="rId10" imgW="482370" imgH="2641270" progId="PhotoshopElements.Image.9">
                  <p:embed/>
                </p:oleObj>
              </mc:Choice>
              <mc:Fallback>
                <p:oleObj name="Image" r:id="rId10" imgW="482370" imgH="2641270" progId="PhotoshopElements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3534" y="7998882"/>
                        <a:ext cx="289286" cy="1578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413" y="7897815"/>
            <a:ext cx="2088232" cy="158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4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319218"/>
              </p:ext>
            </p:extLst>
          </p:nvPr>
        </p:nvGraphicFramePr>
        <p:xfrm>
          <a:off x="2772609" y="7724167"/>
          <a:ext cx="2664178" cy="170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Image" r:id="rId12" imgW="1929143" imgH="1238700" progId="PhotoshopElements.Image.9">
                  <p:embed/>
                </p:oleObj>
              </mc:Choice>
              <mc:Fallback>
                <p:oleObj name="Image" r:id="rId12" imgW="1929143" imgH="1238700" progId="PhotoshopElements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2609" y="7724167"/>
                        <a:ext cx="2664178" cy="170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" name="Picture 10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92" y="9125272"/>
            <a:ext cx="562673" cy="46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cxnSp>
        <p:nvCxnSpPr>
          <p:cNvPr id="77" name="AutoShape 44"/>
          <p:cNvCxnSpPr>
            <a:cxnSpLocks noChangeShapeType="1"/>
          </p:cNvCxnSpPr>
          <p:nvPr/>
        </p:nvCxnSpPr>
        <p:spPr bwMode="auto">
          <a:xfrm rot="16200000" flipV="1">
            <a:off x="8326192" y="8436109"/>
            <a:ext cx="1593926" cy="2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AutoShape 44"/>
          <p:cNvCxnSpPr>
            <a:cxnSpLocks noChangeShapeType="1"/>
          </p:cNvCxnSpPr>
          <p:nvPr/>
        </p:nvCxnSpPr>
        <p:spPr bwMode="auto">
          <a:xfrm flipV="1">
            <a:off x="9124129" y="8621216"/>
            <a:ext cx="618631" cy="334151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AutoShape 44"/>
          <p:cNvCxnSpPr>
            <a:cxnSpLocks noChangeShapeType="1"/>
          </p:cNvCxnSpPr>
          <p:nvPr/>
        </p:nvCxnSpPr>
        <p:spPr bwMode="auto">
          <a:xfrm rot="5400000" flipH="1" flipV="1">
            <a:off x="9084205" y="7338542"/>
            <a:ext cx="386081" cy="307058"/>
          </a:xfrm>
          <a:prstGeom prst="curvedConnector2">
            <a:avLst/>
          </a:prstGeom>
          <a:noFill/>
          <a:ln w="762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65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854785"/>
              </p:ext>
            </p:extLst>
          </p:nvPr>
        </p:nvGraphicFramePr>
        <p:xfrm>
          <a:off x="9746912" y="8261176"/>
          <a:ext cx="859944" cy="82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Image" r:id="rId15" imgW="5904762" imgH="5676190" progId="PhotoshopElements.Image.9">
                  <p:embed/>
                </p:oleObj>
              </mc:Choice>
              <mc:Fallback>
                <p:oleObj name="Image" r:id="rId15" imgW="5904762" imgH="5676190" progId="PhotoshopElements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6912" y="8261176"/>
                        <a:ext cx="859944" cy="82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0" name="AutoShape 44"/>
          <p:cNvCxnSpPr>
            <a:cxnSpLocks noChangeShapeType="1"/>
          </p:cNvCxnSpPr>
          <p:nvPr/>
        </p:nvCxnSpPr>
        <p:spPr bwMode="auto">
          <a:xfrm rot="5400000" flipH="1" flipV="1">
            <a:off x="8707561" y="9084233"/>
            <a:ext cx="444782" cy="415431"/>
          </a:xfrm>
          <a:prstGeom prst="curvedConnector3">
            <a:avLst>
              <a:gd name="adj1" fmla="val -14298"/>
            </a:avLst>
          </a:prstGeom>
          <a:noFill/>
          <a:ln w="762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" name="Line 62"/>
          <p:cNvSpPr>
            <a:spLocks noChangeShapeType="1"/>
          </p:cNvSpPr>
          <p:nvPr/>
        </p:nvSpPr>
        <p:spPr bwMode="auto">
          <a:xfrm flipV="1">
            <a:off x="7748693" y="8279803"/>
            <a:ext cx="13547" cy="740551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sp>
        <p:nvSpPr>
          <p:cNvPr id="88" name="Line 75"/>
          <p:cNvSpPr>
            <a:spLocks noChangeShapeType="1"/>
          </p:cNvSpPr>
          <p:nvPr/>
        </p:nvSpPr>
        <p:spPr bwMode="auto">
          <a:xfrm flipV="1">
            <a:off x="6829778" y="9013490"/>
            <a:ext cx="932462" cy="0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graphicFrame>
        <p:nvGraphicFramePr>
          <p:cNvPr id="84" name="Object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474576"/>
              </p:ext>
            </p:extLst>
          </p:nvPr>
        </p:nvGraphicFramePr>
        <p:xfrm>
          <a:off x="7156853" y="7514822"/>
          <a:ext cx="785707" cy="927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Image" r:id="rId16" imgW="2120635" imgH="2501587" progId="PhotoshopElements.Image.9">
                  <p:embed/>
                </p:oleObj>
              </mc:Choice>
              <mc:Fallback>
                <p:oleObj name="Image" r:id="rId16" imgW="2120635" imgH="2501587" progId="PhotoshopElements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6853" y="7514822"/>
                        <a:ext cx="785707" cy="927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5" name="Picture 11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23" y="8731846"/>
            <a:ext cx="1433690" cy="50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sp>
        <p:nvSpPr>
          <p:cNvPr id="97" name="Freeform 31"/>
          <p:cNvSpPr>
            <a:spLocks/>
          </p:cNvSpPr>
          <p:nvPr/>
        </p:nvSpPr>
        <p:spPr bwMode="auto">
          <a:xfrm rot="6472484">
            <a:off x="4894006" y="6851809"/>
            <a:ext cx="491663" cy="2518977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sp>
        <p:nvSpPr>
          <p:cNvPr id="99" name="Freeform 31"/>
          <p:cNvSpPr>
            <a:spLocks/>
          </p:cNvSpPr>
          <p:nvPr/>
        </p:nvSpPr>
        <p:spPr bwMode="auto">
          <a:xfrm rot="6288583">
            <a:off x="8040756" y="7181681"/>
            <a:ext cx="447579" cy="948822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sp>
        <p:nvSpPr>
          <p:cNvPr id="100" name="テキスト ボックス 35"/>
          <p:cNvSpPr txBox="1">
            <a:spLocks noChangeArrowheads="1"/>
          </p:cNvSpPr>
          <p:nvPr/>
        </p:nvSpPr>
        <p:spPr bwMode="auto">
          <a:xfrm>
            <a:off x="381720" y="5229795"/>
            <a:ext cx="2651759" cy="4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 smtClean="0"/>
              <a:t>[Operation Image]</a:t>
            </a:r>
            <a:endParaRPr lang="ja-JP" altLang="en-US" sz="20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45816" y="5668888"/>
            <a:ext cx="106284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b="1" dirty="0" smtClean="0">
                <a:latin typeface="+mn-lt"/>
              </a:rPr>
              <a:t>See </a:t>
            </a:r>
            <a:r>
              <a:rPr lang="en-US" altLang="ja-JP" sz="1800" b="1" dirty="0">
                <a:latin typeface="+mn-lt"/>
              </a:rPr>
              <a:t>the analog </a:t>
            </a:r>
            <a:r>
              <a:rPr lang="en-US" altLang="ja-JP" sz="1800" b="1" dirty="0" smtClean="0">
                <a:latin typeface="+mn-lt"/>
              </a:rPr>
              <a:t>meter </a:t>
            </a:r>
            <a:r>
              <a:rPr lang="en-US" altLang="ja-JP" sz="1800" b="1" dirty="0">
                <a:latin typeface="+mn-lt"/>
              </a:rPr>
              <a:t>on the remote location.</a:t>
            </a:r>
          </a:p>
          <a:p>
            <a:r>
              <a:rPr lang="en-US" altLang="ja-JP" sz="1800" dirty="0" smtClean="0">
                <a:latin typeface="+mn-lt"/>
              </a:rPr>
              <a:t>The value indicated </a:t>
            </a:r>
            <a:r>
              <a:rPr lang="en-US" altLang="ja-JP" sz="1800" dirty="0">
                <a:latin typeface="+mn-lt"/>
              </a:rPr>
              <a:t>by the pointer will be changed </a:t>
            </a:r>
            <a:r>
              <a:rPr lang="en-US" altLang="ja-JP" sz="1800" dirty="0" smtClean="0">
                <a:latin typeface="+mn-lt"/>
              </a:rPr>
              <a:t>to the </a:t>
            </a:r>
            <a:r>
              <a:rPr lang="en-US" altLang="ja-JP" sz="1800" dirty="0">
                <a:latin typeface="+mn-lt"/>
              </a:rPr>
              <a:t>digital value by the sensor.</a:t>
            </a:r>
          </a:p>
          <a:p>
            <a:r>
              <a:rPr lang="en-US" altLang="ja-JP" sz="1800" dirty="0" smtClean="0">
                <a:latin typeface="+mn-lt"/>
              </a:rPr>
              <a:t>Anytime</a:t>
            </a:r>
            <a:r>
              <a:rPr lang="en-US" altLang="ja-JP" sz="1800" dirty="0">
                <a:latin typeface="+mn-lt"/>
              </a:rPr>
              <a:t>, anywhere we can check it. Save a time to go to the remote location.</a:t>
            </a:r>
          </a:p>
          <a:p>
            <a:r>
              <a:rPr lang="en-US" altLang="ja-JP" sz="1800" b="1" dirty="0" smtClean="0">
                <a:latin typeface="+mn-lt"/>
              </a:rPr>
              <a:t>The </a:t>
            </a:r>
            <a:r>
              <a:rPr lang="en-US" altLang="ja-JP" sz="1800" b="1" dirty="0">
                <a:latin typeface="+mn-lt"/>
              </a:rPr>
              <a:t>sensor for reading the pointer on analog device does not require power </a:t>
            </a:r>
            <a:r>
              <a:rPr lang="en-US" altLang="ja-JP" sz="1800" b="1" dirty="0" smtClean="0">
                <a:latin typeface="+mn-lt"/>
              </a:rPr>
              <a:t>source</a:t>
            </a:r>
          </a:p>
          <a:p>
            <a:r>
              <a:rPr lang="en-US" altLang="ja-JP" sz="1800" b="1" dirty="0" smtClean="0">
                <a:latin typeface="+mn-lt"/>
              </a:rPr>
              <a:t> (</a:t>
            </a:r>
            <a:r>
              <a:rPr lang="en-US" altLang="ja-JP" sz="1800" b="1" dirty="0">
                <a:latin typeface="+mn-lt"/>
              </a:rPr>
              <a:t>Use the battery</a:t>
            </a:r>
            <a:r>
              <a:rPr lang="en-US" altLang="ja-JP" sz="1800" b="1" dirty="0" smtClean="0">
                <a:latin typeface="+mn-lt"/>
              </a:rPr>
              <a:t>).</a:t>
            </a:r>
          </a:p>
          <a:p>
            <a:r>
              <a:rPr lang="en-US" altLang="ja-JP" sz="1800" dirty="0" smtClean="0">
                <a:latin typeface="+mn-lt"/>
              </a:rPr>
              <a:t>No </a:t>
            </a:r>
            <a:r>
              <a:rPr lang="en-US" altLang="ja-JP" sz="1800" dirty="0">
                <a:latin typeface="+mn-lt"/>
              </a:rPr>
              <a:t>cabling construction due to </a:t>
            </a:r>
            <a:r>
              <a:rPr lang="en-US" altLang="ja-JP" sz="1800" dirty="0" smtClean="0">
                <a:latin typeface="+mn-lt"/>
              </a:rPr>
              <a:t>wireless. Easy </a:t>
            </a:r>
            <a:r>
              <a:rPr lang="en-US" altLang="ja-JP" sz="1800" dirty="0">
                <a:latin typeface="+mn-lt"/>
              </a:rPr>
              <a:t>to install and get effect.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102" name="Freeform 31"/>
          <p:cNvSpPr>
            <a:spLocks/>
          </p:cNvSpPr>
          <p:nvPr/>
        </p:nvSpPr>
        <p:spPr bwMode="auto">
          <a:xfrm rot="6288583">
            <a:off x="8058674" y="7270974"/>
            <a:ext cx="447579" cy="817103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sp>
        <p:nvSpPr>
          <p:cNvPr id="103" name="Freeform 31"/>
          <p:cNvSpPr>
            <a:spLocks/>
          </p:cNvSpPr>
          <p:nvPr/>
        </p:nvSpPr>
        <p:spPr bwMode="auto">
          <a:xfrm rot="6288583">
            <a:off x="7946593" y="7161113"/>
            <a:ext cx="447579" cy="948822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sp>
        <p:nvSpPr>
          <p:cNvPr id="104" name="Freeform 31"/>
          <p:cNvSpPr>
            <a:spLocks/>
          </p:cNvSpPr>
          <p:nvPr/>
        </p:nvSpPr>
        <p:spPr bwMode="auto">
          <a:xfrm rot="6472484">
            <a:off x="5046406" y="6902157"/>
            <a:ext cx="491663" cy="2518977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sp>
        <p:nvSpPr>
          <p:cNvPr id="105" name="Freeform 31"/>
          <p:cNvSpPr>
            <a:spLocks/>
          </p:cNvSpPr>
          <p:nvPr/>
        </p:nvSpPr>
        <p:spPr bwMode="auto">
          <a:xfrm rot="6472484">
            <a:off x="5198806" y="6916671"/>
            <a:ext cx="491663" cy="2518977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pic>
        <p:nvPicPr>
          <p:cNvPr id="106" name="Picture 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159" y="5749108"/>
            <a:ext cx="476390" cy="3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760" y="6567904"/>
            <a:ext cx="476390" cy="3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3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25400" y="196280"/>
            <a:ext cx="9677400" cy="1739900"/>
          </a:xfrm>
        </p:spPr>
        <p:txBody>
          <a:bodyPr/>
          <a:lstStyle/>
          <a:p>
            <a:pPr marL="39688" defTabSz="914400" eaLnBrk="1">
              <a:defRPr/>
            </a:pPr>
            <a:r>
              <a:rPr lang="en-US" altLang="ja-JP" sz="4800" dirty="0" smtClean="0">
                <a:solidFill>
                  <a:schemeClr val="tx1"/>
                </a:solidFill>
                <a:latin typeface="+mn-lt"/>
                <a:ea typeface="Hiragino Maru Gothic Pro" charset="0"/>
                <a:cs typeface="Hiragino Maru Gothic Pro" charset="0"/>
                <a:sym typeface="Hiragino Maru Gothic Pro" charset="0"/>
              </a:rPr>
              <a:t>What’s </a:t>
            </a:r>
            <a:r>
              <a:rPr lang="ja-JP" altLang="ja-JP" sz="4800" dirty="0" smtClean="0">
                <a:solidFill>
                  <a:schemeClr val="tx1"/>
                </a:solidFill>
                <a:latin typeface="+mn-lt"/>
                <a:ea typeface="Hiragino Maru Gothic Pro" charset="0"/>
                <a:cs typeface="Hiragino Maru Gothic Pro" charset="0"/>
                <a:sym typeface="Hiragino Maru Gothic Pro" charset="0"/>
              </a:rPr>
              <a:t>RFID</a:t>
            </a:r>
            <a:r>
              <a:rPr lang="en-US" altLang="ja-JP" sz="4800" dirty="0" smtClean="0">
                <a:solidFill>
                  <a:schemeClr val="tx1"/>
                </a:solidFill>
                <a:latin typeface="+mn-lt"/>
                <a:ea typeface="Hiragino Maru Gothic Pro" charset="0"/>
                <a:cs typeface="Hiragino Maru Gothic Pro" charset="0"/>
                <a:sym typeface="Hiragino Maru Gothic Pro" charset="0"/>
              </a:rPr>
              <a:t>?</a:t>
            </a:r>
            <a:endParaRPr lang="ja-JP" altLang="ja-JP" sz="6000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381720" y="1492424"/>
            <a:ext cx="12106275" cy="2641600"/>
          </a:xfrm>
        </p:spPr>
        <p:txBody>
          <a:bodyPr/>
          <a:lstStyle/>
          <a:p>
            <a:pPr marL="38100" indent="0" defTabSz="876300" eaLnBrk="1">
              <a:spcBef>
                <a:spcPts val="700"/>
              </a:spcBef>
              <a:buNone/>
              <a:defRPr/>
            </a:pPr>
            <a:r>
              <a:rPr lang="en-US" altLang="ja-JP" sz="4000" dirty="0" smtClean="0">
                <a:ea typeface="Hiragino Maru Gothic Pro" charset="0"/>
                <a:cs typeface="Hiragino Maru Gothic Pro" charset="0"/>
                <a:sym typeface="Hiragino Maru Gothic Pro" charset="0"/>
              </a:rPr>
              <a:t>-</a:t>
            </a:r>
            <a:r>
              <a:rPr lang="ja-JP" altLang="ja-JP" sz="4000" dirty="0" smtClean="0">
                <a:ea typeface="Hiragino Maru Gothic Pro" charset="0"/>
                <a:cs typeface="Hiragino Maru Gothic Pro" charset="0"/>
                <a:sym typeface="Hiragino Maru Gothic Pro" charset="0"/>
              </a:rPr>
              <a:t>RFID(Radio Frequency Identification)</a:t>
            </a:r>
            <a:r>
              <a:rPr lang="en-US" altLang="ja-JP" sz="4000" dirty="0">
                <a:ea typeface="ＭＳ Ｐゴシック" pitchFamily="50" charset="-128"/>
                <a:sym typeface="Hiragino Maru Gothic Pro" charset="0"/>
              </a:rPr>
              <a:t> </a:t>
            </a:r>
            <a:r>
              <a:rPr lang="en-US" altLang="ja-JP" sz="4000" dirty="0" smtClean="0">
                <a:ea typeface="ＭＳ Ｐゴシック" pitchFamily="50" charset="-128"/>
                <a:sym typeface="Hiragino Maru Gothic Pro" charset="0"/>
              </a:rPr>
              <a:t>is technology to read/write RFID Tag(IC Tag) with contactless using Radio wave</a:t>
            </a:r>
            <a:r>
              <a:rPr lang="en-US" altLang="ja-JP" sz="4000" dirty="0" smtClean="0"/>
              <a:t>.</a:t>
            </a:r>
            <a:endParaRPr lang="ja-JP" altLang="ja-JP" sz="4000" dirty="0" smtClean="0">
              <a:ea typeface="ＭＳ Ｐゴシック" pitchFamily="50" charset="-128"/>
              <a:sym typeface="Hiragino Maru Gothic Pro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2</a:t>
            </a:fld>
            <a:endParaRPr lang="en-US" altLang="ja-JP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7" y="4966204"/>
            <a:ext cx="6041813" cy="423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689" y="7147217"/>
            <a:ext cx="145626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810" y="6810808"/>
            <a:ext cx="145400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Line 52"/>
          <p:cNvSpPr>
            <a:spLocks noChangeShapeType="1"/>
          </p:cNvSpPr>
          <p:nvPr/>
        </p:nvSpPr>
        <p:spPr bwMode="auto">
          <a:xfrm rot="10800000" flipH="1">
            <a:off x="11340819" y="6219269"/>
            <a:ext cx="889564" cy="2086187"/>
          </a:xfrm>
          <a:prstGeom prst="line">
            <a:avLst/>
          </a:prstGeom>
          <a:noFill/>
          <a:ln w="76200">
            <a:solidFill>
              <a:srgbClr val="FFF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5784426" y="5991234"/>
            <a:ext cx="2368410" cy="1155982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6093744" y="5991234"/>
            <a:ext cx="3969173" cy="1155982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2"/>
          <p:cNvSpPr>
            <a:spLocks/>
          </p:cNvSpPr>
          <p:nvPr/>
        </p:nvSpPr>
        <p:spPr bwMode="auto">
          <a:xfrm>
            <a:off x="9493956" y="5380856"/>
            <a:ext cx="2704879" cy="5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 defTabSz="642938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defTabSz="642938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defTabSz="642938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defTabSz="642938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defTabSz="642938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 smtClean="0">
                <a:solidFill>
                  <a:srgbClr val="953735"/>
                </a:solidFill>
                <a:latin typeface="Gill Sans" pitchFamily="-106" charset="0"/>
                <a:sym typeface="Gill Sans" pitchFamily="-106" charset="0"/>
              </a:rPr>
              <a:t>RFID Technology</a:t>
            </a:r>
            <a:endParaRPr kumimoji="0" lang="ja-JP" altLang="en-US" sz="2400" b="1" dirty="0">
              <a:solidFill>
                <a:srgbClr val="953735"/>
              </a:solidFill>
              <a:latin typeface="Gill Sans" pitchFamily="-106" charset="0"/>
              <a:sym typeface="Gill Sans" pitchFamily="-106" charset="0"/>
            </a:endParaRPr>
          </a:p>
        </p:txBody>
      </p:sp>
      <p:pic>
        <p:nvPicPr>
          <p:cNvPr id="12" name="Picture 8" descr="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027" y="6187660"/>
            <a:ext cx="979876" cy="23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215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5375770" y="4870598"/>
            <a:ext cx="1740746" cy="510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endParaRPr lang="ja-JP" altLang="en-US" sz="2600">
              <a:solidFill>
                <a:srgbClr val="FFFF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1720" y="3796680"/>
            <a:ext cx="1262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+mn-lt"/>
              </a:rPr>
              <a:t>We provide the solutions with  RFID Technology to prevent </a:t>
            </a:r>
            <a:r>
              <a:rPr kumimoji="1" lang="en-US" altLang="ja-JP" sz="2400" dirty="0">
                <a:solidFill>
                  <a:srgbClr val="FF0000"/>
                </a:solidFill>
                <a:latin typeface="+mn-lt"/>
              </a:rPr>
              <a:t>human errors and  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+mn-lt"/>
              </a:rPr>
              <a:t>for productivity </a:t>
            </a:r>
            <a:r>
              <a:rPr kumimoji="1" lang="en-US" altLang="ja-JP" sz="2400" dirty="0">
                <a:solidFill>
                  <a:srgbClr val="FF0000"/>
                </a:solidFill>
                <a:latin typeface="+mn-lt"/>
              </a:rPr>
              <a:t>improvement.</a:t>
            </a:r>
            <a:endParaRPr kumimoji="1" lang="ja-JP" alt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Line 52"/>
          <p:cNvSpPr>
            <a:spLocks noChangeShapeType="1"/>
          </p:cNvSpPr>
          <p:nvPr/>
        </p:nvSpPr>
        <p:spPr bwMode="auto">
          <a:xfrm rot="10800000" flipH="1">
            <a:off x="9390014" y="6424727"/>
            <a:ext cx="889564" cy="2086187"/>
          </a:xfrm>
          <a:prstGeom prst="line">
            <a:avLst/>
          </a:prstGeom>
          <a:noFill/>
          <a:ln w="76200">
            <a:solidFill>
              <a:srgbClr val="FFF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66713" y="484188"/>
            <a:ext cx="11760200" cy="1244600"/>
          </a:xfrm>
        </p:spPr>
        <p:txBody>
          <a:bodyPr/>
          <a:lstStyle/>
          <a:p>
            <a:pPr marL="39688" defTabSz="914400" eaLnBrk="1"/>
            <a:r>
              <a:rPr lang="en-US" altLang="ja-JP" sz="4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Type </a:t>
            </a:r>
            <a:r>
              <a:rPr lang="en-US" altLang="ja-JP" sz="4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(1</a:t>
            </a:r>
            <a:r>
              <a:rPr lang="en-US" altLang="ja-JP" sz="4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) </a:t>
            </a:r>
            <a:r>
              <a:rPr lang="en-US" altLang="ja-JP" sz="4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of </a:t>
            </a:r>
            <a:r>
              <a:rPr lang="ja-JP" altLang="ja-JP" sz="4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IC</a:t>
            </a:r>
            <a:r>
              <a:rPr lang="ja-JP" altLang="en-US" sz="4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 </a:t>
            </a:r>
            <a:r>
              <a:rPr lang="en-US" altLang="ja-JP" sz="4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Tag </a:t>
            </a:r>
            <a:endParaRPr lang="ja-JP" altLang="ja-JP" sz="6000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graphicFrame>
        <p:nvGraphicFramePr>
          <p:cNvPr id="717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07357"/>
              </p:ext>
            </p:extLst>
          </p:nvPr>
        </p:nvGraphicFramePr>
        <p:xfrm>
          <a:off x="584200" y="2403475"/>
          <a:ext cx="11682413" cy="5049838"/>
        </p:xfrm>
        <a:graphic>
          <a:graphicData uri="http://schemas.openxmlformats.org/drawingml/2006/table">
            <a:tbl>
              <a:tblPr/>
              <a:tblGrid>
                <a:gridCol w="3233738"/>
                <a:gridCol w="4154487"/>
                <a:gridCol w="4294188"/>
              </a:tblGrid>
              <a:tr h="784225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618"/>
                          </a:solidFill>
                          <a:effectLst/>
                          <a:latin typeface="ヒラギノ角ゴ ProN W3" charset="0"/>
                          <a:ea typeface="ＭＳ Ｐゴシック" pitchFamily="50" charset="-128"/>
                          <a:cs typeface="Gill Sans" charset="0"/>
                          <a:sym typeface="ヒラギノ角ゴ ProN W3" charset="0"/>
                        </a:rPr>
                        <a:t>Item</a:t>
                      </a:r>
                      <a:endParaRPr kumimoji="0" lang="ja-JP" altLang="ja-JP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51618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618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Passive Tag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51618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618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Active Tag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51618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2370138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618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Feature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51618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Work by radio from leader as </a:t>
                      </a:r>
                      <a:r>
                        <a:rPr kumimoji="1" lang="en-US" altLang="ja-JP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energy source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 .(Without battery)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Work by the battery as electromotive force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.</a:t>
                      </a:r>
                      <a:endParaRPr kumimoji="0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906463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618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Communication range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51618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618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Read it at distance of  s</a:t>
                      </a:r>
                      <a:r>
                        <a:rPr lang="en-US" altLang="ja-JP" sz="1800" dirty="0" smtClean="0"/>
                        <a:t>everal meters</a:t>
                      </a:r>
                      <a:endParaRPr kumimoji="0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51618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618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Read it at distance of more than </a:t>
                      </a:r>
                      <a:r>
                        <a:rPr lang="en-US" altLang="ja-JP" sz="2000" b="0" dirty="0" smtClean="0"/>
                        <a:t>Several hundred meters</a:t>
                      </a:r>
                      <a:endParaRPr kumimoji="0" lang="ja-JP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51618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879475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618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Price range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51618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Tens Yen to Hundreds(Inlet type price)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618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Several hundreds of thousand(Target a few pcs)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51618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</a:tbl>
          </a:graphicData>
        </a:graphic>
      </p:graphicFrame>
      <p:sp>
        <p:nvSpPr>
          <p:cNvPr id="7214" name="AutoShape 46"/>
          <p:cNvSpPr>
            <a:spLocks/>
          </p:cNvSpPr>
          <p:nvPr/>
        </p:nvSpPr>
        <p:spPr bwMode="auto">
          <a:xfrm>
            <a:off x="571500" y="7607300"/>
            <a:ext cx="11979572" cy="876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>
              <a:spcBef>
                <a:spcPts val="700"/>
              </a:spcBef>
              <a:buFont typeface="Arial" pitchFamily="34" charset="0"/>
              <a:buNone/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Other</a:t>
            </a: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Wingdings" panose="05000000000000000000" pitchFamily="2" charset="2"/>
              </a:rPr>
              <a:t> (Semi Active Tag) :This tag is utilized the merit of </a:t>
            </a:r>
            <a:r>
              <a:rPr lang="en-US" altLang="ja-JP" sz="24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Wingdings" panose="05000000000000000000" pitchFamily="2" charset="2"/>
              </a:rPr>
              <a:t>Passive </a:t>
            </a: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Wingdings" panose="05000000000000000000" pitchFamily="2" charset="2"/>
              </a:rPr>
              <a:t>Tag/Active Tag.</a:t>
            </a:r>
            <a:endParaRPr lang="ja-JP" altLang="ja-JP" sz="2400" dirty="0" smtClean="0">
              <a:solidFill>
                <a:schemeClr val="tx1"/>
              </a:solidFill>
              <a:latin typeface="+mn-lt"/>
              <a:ea typeface="ＭＳ Ｐゴシック" pitchFamily="50" charset="-128"/>
              <a:sym typeface="Hiragino Maru Gothic Pro" charset="0"/>
            </a:endParaRPr>
          </a:p>
          <a:p>
            <a:pPr defTabSz="914400">
              <a:spcBef>
                <a:spcPts val="700"/>
              </a:spcBef>
              <a:buFont typeface="Arial" pitchFamily="34" charset="0"/>
              <a:buNone/>
              <a:defRPr/>
            </a:pPr>
            <a:r>
              <a:rPr lang="ja-JP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　　　　　　　　　　　　 </a:t>
            </a:r>
            <a:r>
              <a:rPr lang="ja-JP" altLang="en-US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　　　　　</a:t>
            </a: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Start-up like Passive tag , Communication like Active tag.</a:t>
            </a:r>
            <a:endParaRPr lang="ja-JP" altLang="ja-JP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17434" name="Picture 47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4021138"/>
            <a:ext cx="16764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215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5" name="Picture 48" descr="photo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769" y="3580656"/>
            <a:ext cx="279717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6" name="Picture 49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3962400"/>
            <a:ext cx="1914525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3</a:t>
            </a:fld>
            <a:endParaRPr lang="en-US" altLang="ja-JP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4" grpId="0" build="p" autoUpdateAnimBg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3728" y="0"/>
            <a:ext cx="11760200" cy="1143000"/>
          </a:xfrm>
        </p:spPr>
        <p:txBody>
          <a:bodyPr/>
          <a:lstStyle/>
          <a:p>
            <a:pPr marL="39688" defTabSz="914400" eaLnBrk="1"/>
            <a:r>
              <a:rPr lang="en-US" altLang="ja-JP" sz="4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Type (2) </a:t>
            </a:r>
            <a:r>
              <a:rPr lang="en-US" altLang="ja-JP" sz="4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of </a:t>
            </a:r>
            <a:r>
              <a:rPr lang="ja-JP" altLang="ja-JP" sz="4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IC</a:t>
            </a:r>
            <a:r>
              <a:rPr lang="ja-JP" altLang="en-US" sz="4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 </a:t>
            </a:r>
            <a:r>
              <a:rPr lang="en-US" altLang="ja-JP" sz="4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Tag</a:t>
            </a:r>
            <a:endParaRPr lang="ja-JP" altLang="ja-JP" sz="6000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graphicFrame>
        <p:nvGraphicFramePr>
          <p:cNvPr id="819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955419"/>
              </p:ext>
            </p:extLst>
          </p:nvPr>
        </p:nvGraphicFramePr>
        <p:xfrm>
          <a:off x="571500" y="1204392"/>
          <a:ext cx="11328400" cy="8049513"/>
        </p:xfrm>
        <a:graphic>
          <a:graphicData uri="http://schemas.openxmlformats.org/drawingml/2006/table">
            <a:tbl>
              <a:tblPr/>
              <a:tblGrid>
                <a:gridCol w="2402508"/>
                <a:gridCol w="4761880"/>
                <a:gridCol w="4164012"/>
              </a:tblGrid>
              <a:tr h="720080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Frequency band</a:t>
                      </a:r>
                      <a:endParaRPr kumimoji="0" lang="ja-JP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marL="382588" indent="-34290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382588" marR="0" lvl="0" indent="-342900" algn="l" defTabSz="914400" rtl="0" eaLnBrk="1" fontAlgn="base" latinLnBrk="0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sym typeface="Hiragino Maru Gothic Pro" charset="0"/>
                        </a:rPr>
                        <a:t>900MHz</a:t>
                      </a:r>
                      <a:r>
                        <a:rPr kumimoji="0" lang="ja-JP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～</a:t>
                      </a:r>
                      <a:r>
                        <a:rPr kumimoji="0" lang="ja-JP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sym typeface="Hiragino Maru Gothic Pro" charset="0"/>
                        </a:rPr>
                        <a:t>5GHz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marL="382588" indent="-34290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382588" marR="0" lvl="0" indent="-342900" algn="l" defTabSz="914400" rtl="0" eaLnBrk="1" fontAlgn="base" latinLnBrk="0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sym typeface="Hiragino Maru Gothic Pro" charset="0"/>
                        </a:rPr>
                        <a:t>135kHz</a:t>
                      </a:r>
                      <a:r>
                        <a:rPr kumimoji="0" lang="ja-JP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～</a:t>
                      </a:r>
                      <a:r>
                        <a:rPr kumimoji="0" lang="ja-JP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sym typeface="Hiragino Maru Gothic Pro" charset="0"/>
                        </a:rPr>
                        <a:t>433MHz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2880320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Method</a:t>
                      </a:r>
                      <a:endParaRPr kumimoji="0" lang="ja-JP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Radio wave type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Inductive coupling type</a:t>
                      </a:r>
                    </a:p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iragino Maru Gothic Pro" charset="0"/>
                        <a:ea typeface="ＭＳ Ｐゴシック" pitchFamily="50" charset="-128"/>
                        <a:cs typeface="Gill Sans" charset="0"/>
                        <a:sym typeface="Hiragino Maru Gothic Pro" charset="0"/>
                      </a:endParaRPr>
                    </a:p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iragino Maru Gothic Pro" charset="0"/>
                        <a:ea typeface="ＭＳ Ｐゴシック" pitchFamily="50" charset="-128"/>
                        <a:cs typeface="Gill Sans" charset="0"/>
                        <a:sym typeface="Hiragino Maru Gothic Pro" charset="0"/>
                      </a:endParaRPr>
                    </a:p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iragino Maru Gothic Pro" charset="0"/>
                        <a:ea typeface="ＭＳ Ｐゴシック" pitchFamily="50" charset="-128"/>
                        <a:cs typeface="Gill Sans" charset="0"/>
                        <a:sym typeface="Hiragino Maru Gothic Pro" charset="0"/>
                      </a:endParaRPr>
                    </a:p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iragino Maru Gothic Pro" charset="0"/>
                        <a:ea typeface="ＭＳ Ｐゴシック" pitchFamily="50" charset="-128"/>
                        <a:cs typeface="Gill Sans" charset="0"/>
                        <a:sym typeface="Hiragino Maru Gothic Pro" charset="0"/>
                      </a:endParaRPr>
                    </a:p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iragino Maru Gothic Pro" charset="0"/>
                        <a:ea typeface="ＭＳ Ｐゴシック" pitchFamily="50" charset="-128"/>
                        <a:cs typeface="Gill Sans" charset="0"/>
                        <a:sym typeface="Hiragino Maru Gothic Pro" charset="0"/>
                      </a:endParaRPr>
                    </a:p>
                  </a:txBody>
                  <a:tcPr marL="50800" marR="50800" marT="50800" marB="50800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569783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Use</a:t>
                      </a:r>
                      <a:endParaRPr kumimoji="0" lang="ja-JP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324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Metallic tag (</a:t>
                      </a:r>
                      <a:r>
                        <a:rPr kumimoji="1" lang="el-GR" altLang="ja-JP" sz="1800" b="0" kern="1200" dirty="0" smtClean="0"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μ-</a:t>
                      </a:r>
                      <a:r>
                        <a:rPr kumimoji="1" lang="en-US" altLang="ja-JP" sz="1800" b="0" kern="1200" dirty="0" smtClean="0"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chip),tag of rice size</a:t>
                      </a:r>
                      <a:r>
                        <a:rPr kumimoji="1" lang="en-US" altLang="ja-JP" sz="18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 </a:t>
                      </a:r>
                      <a:endParaRPr kumimoji="0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marL="382588" indent="-34290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eaLnBrk="0"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382588" marR="0" lvl="0" indent="-342900" algn="l" defTabSz="914400" rtl="0" eaLnBrk="1" fontAlgn="base" latinLnBrk="0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sym typeface="Hiragino Maru Gothic Pro" charset="0"/>
                        </a:rPr>
                        <a:t>Felica</a:t>
                      </a:r>
                      <a:r>
                        <a:rPr kumimoji="0" lang="ja-JP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　</a:t>
                      </a: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etc.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569783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Communication distance</a:t>
                      </a:r>
                      <a:endParaRPr kumimoji="0" lang="ja-JP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1" lang="en-US" altLang="ja-JP" sz="1400" b="0" i="0" kern="1200" dirty="0" smtClean="0"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Having relatively long. </a:t>
                      </a: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618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S</a:t>
                      </a:r>
                      <a:r>
                        <a:rPr lang="en-US" altLang="ja-JP" sz="1400" dirty="0" smtClean="0"/>
                        <a:t>everal meters</a:t>
                      </a:r>
                      <a:endParaRPr kumimoji="0" lang="ja-JP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1" lang="en-US" altLang="ja-JP" sz="1800" b="0" i="0" kern="1200" dirty="0" smtClean="0"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Having relatively short. Tens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 cm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626629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Reading speed</a:t>
                      </a:r>
                      <a:endParaRPr kumimoji="0" lang="ja-JP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Fast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Slightly slow compared with the left side.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569783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Shape of tag</a:t>
                      </a:r>
                      <a:endParaRPr kumimoji="0" lang="ja-JP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Small to middle size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iragino Maru Gothic Pro" charset="0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Large size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2070027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ヒラギノ角ゴ ProN W3" charset="0"/>
                          <a:ea typeface="ＭＳ Ｐゴシック" pitchFamily="50" charset="-128"/>
                          <a:cs typeface="Gill Sans" charset="0"/>
                          <a:sym typeface="ヒラギノ角ゴ ProN W3" charset="0"/>
                        </a:rPr>
                        <a:t>Remarks</a:t>
                      </a:r>
                      <a:endParaRPr kumimoji="0" lang="ja-JP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ヒラギノ角ゴ ProN W3" charset="0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</a:tbl>
          </a:graphicData>
        </a:graphic>
      </p:graphicFrame>
      <p:sp>
        <p:nvSpPr>
          <p:cNvPr id="8259" name="AutoShape 67"/>
          <p:cNvSpPr>
            <a:spLocks/>
          </p:cNvSpPr>
          <p:nvPr/>
        </p:nvSpPr>
        <p:spPr bwMode="auto">
          <a:xfrm>
            <a:off x="7798544" y="8847980"/>
            <a:ext cx="4178923" cy="3600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eaLnBrk="1"/>
            <a:r>
              <a:rPr lang="en-US" altLang="ja-JP" sz="1100" dirty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sym typeface="Heiti TC Medium" charset="0"/>
              </a:rPr>
              <a:t>Seiko Products </a:t>
            </a:r>
            <a:r>
              <a:rPr lang="en-US" altLang="ja-JP" sz="110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sym typeface="Heiti TC Medium" charset="0"/>
              </a:rPr>
              <a:t>:Gate Control System with </a:t>
            </a:r>
            <a:r>
              <a:rPr lang="ja-JP" altLang="ja-JP" sz="110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sym typeface="Heiti TC Medium" charset="0"/>
              </a:rPr>
              <a:t>Felica</a:t>
            </a:r>
            <a:r>
              <a:rPr lang="en-US" altLang="ja-JP" sz="110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sym typeface="Heiti TC Medium" charset="0"/>
              </a:rPr>
              <a:t>(contactless).</a:t>
            </a:r>
            <a:endParaRPr lang="ja-JP" altLang="ja-JP" sz="1100" dirty="0">
              <a:solidFill>
                <a:schemeClr val="tx2">
                  <a:lumMod val="10000"/>
                </a:schemeClr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8260" name="AutoShape 68"/>
          <p:cNvSpPr>
            <a:spLocks/>
          </p:cNvSpPr>
          <p:nvPr/>
        </p:nvSpPr>
        <p:spPr bwMode="auto">
          <a:xfrm>
            <a:off x="3040837" y="7253584"/>
            <a:ext cx="4596799" cy="457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eaLnBrk="1"/>
            <a:r>
              <a:rPr lang="en-US" altLang="ja-JP" sz="110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sym typeface="Heiti TC Medium" charset="0"/>
              </a:rPr>
              <a:t>Tag with 2.4GHz is utilized </a:t>
            </a:r>
            <a:r>
              <a:rPr lang="en-US" altLang="ja-JP" sz="1100" dirty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sym typeface="Heiti TC Medium" charset="0"/>
              </a:rPr>
              <a:t>by Seiko Products </a:t>
            </a:r>
            <a:r>
              <a:rPr lang="en-US" altLang="ja-JP" sz="110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sym typeface="Heiti TC Medium" charset="0"/>
              </a:rPr>
              <a:t>:Operation supporting system</a:t>
            </a:r>
            <a:r>
              <a:rPr lang="en-US" altLang="ja-JP" sz="1100" dirty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sym typeface="Heiti TC Medium" charset="0"/>
              </a:rPr>
              <a:t>.</a:t>
            </a:r>
            <a:endParaRPr lang="ja-JP" altLang="ja-JP" sz="1100" dirty="0">
              <a:solidFill>
                <a:schemeClr val="tx2">
                  <a:lumMod val="10000"/>
                </a:schemeClr>
              </a:solidFill>
              <a:latin typeface="+mn-lt"/>
              <a:ea typeface="ＭＳ Ｐゴシック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549451" y="2390239"/>
            <a:ext cx="2808312" cy="953279"/>
            <a:chOff x="152400" y="4419600"/>
            <a:chExt cx="4419600" cy="1828800"/>
          </a:xfrm>
        </p:grpSpPr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1295400" y="4419600"/>
              <a:ext cx="381000" cy="1295400"/>
            </a:xfrm>
            <a:prstGeom prst="cube">
              <a:avLst>
                <a:gd name="adj" fmla="val 59227"/>
              </a:avLst>
            </a:prstGeom>
            <a:solidFill>
              <a:srgbClr val="C0C0C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+mn-lt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152400" y="5245100"/>
              <a:ext cx="1143000" cy="1003300"/>
            </a:xfrm>
            <a:custGeom>
              <a:avLst/>
              <a:gdLst>
                <a:gd name="T0" fmla="*/ 0 w 720"/>
                <a:gd name="T1" fmla="*/ 1003300 h 632"/>
                <a:gd name="T2" fmla="*/ 381000 w 720"/>
                <a:gd name="T3" fmla="*/ 88900 h 632"/>
                <a:gd name="T4" fmla="*/ 762000 w 720"/>
                <a:gd name="T5" fmla="*/ 469900 h 632"/>
                <a:gd name="T6" fmla="*/ 1143000 w 720"/>
                <a:gd name="T7" fmla="*/ 88900 h 6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0" h="632">
                  <a:moveTo>
                    <a:pt x="0" y="632"/>
                  </a:moveTo>
                  <a:cubicBezTo>
                    <a:pt x="80" y="372"/>
                    <a:pt x="160" y="112"/>
                    <a:pt x="240" y="56"/>
                  </a:cubicBezTo>
                  <a:cubicBezTo>
                    <a:pt x="320" y="0"/>
                    <a:pt x="400" y="296"/>
                    <a:pt x="480" y="296"/>
                  </a:cubicBezTo>
                  <a:cubicBezTo>
                    <a:pt x="560" y="296"/>
                    <a:pt x="640" y="176"/>
                    <a:pt x="720" y="56"/>
                  </a:cubicBezTo>
                </a:path>
              </a:pathLst>
            </a:custGeom>
            <a:noFill/>
            <a:ln w="5080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dirty="0">
                <a:latin typeface="+mn-lt"/>
              </a:endParaRPr>
            </a:p>
          </p:txBody>
        </p:sp>
        <p:sp>
          <p:nvSpPr>
            <p:cNvPr id="20" name="AutoShape 22"/>
            <p:cNvSpPr>
              <a:spLocks noChangeArrowheads="1"/>
            </p:cNvSpPr>
            <p:nvPr/>
          </p:nvSpPr>
          <p:spPr bwMode="auto">
            <a:xfrm>
              <a:off x="4343400" y="4419600"/>
              <a:ext cx="228600" cy="1143000"/>
            </a:xfrm>
            <a:prstGeom prst="parallelogram">
              <a:avLst>
                <a:gd name="adj" fmla="val 0"/>
              </a:avLst>
            </a:prstGeom>
            <a:solidFill>
              <a:srgbClr val="99CC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+mn-lt"/>
              </a:endParaRP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1752600" y="4648200"/>
              <a:ext cx="259080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dirty="0">
                <a:latin typeface="+mn-lt"/>
              </a:endParaRPr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 flipH="1">
              <a:off x="1752600" y="5486400"/>
              <a:ext cx="251460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dirty="0">
                <a:latin typeface="+mn-lt"/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auto">
            <a:xfrm>
              <a:off x="1524000" y="4724400"/>
              <a:ext cx="2971800" cy="622300"/>
            </a:xfrm>
            <a:custGeom>
              <a:avLst/>
              <a:gdLst>
                <a:gd name="T0" fmla="*/ 0 w 2736"/>
                <a:gd name="T1" fmla="*/ 390099 h 536"/>
                <a:gd name="T2" fmla="*/ 312821 w 2736"/>
                <a:gd name="T3" fmla="*/ 390099 h 536"/>
                <a:gd name="T4" fmla="*/ 573505 w 2736"/>
                <a:gd name="T5" fmla="*/ 55728 h 536"/>
                <a:gd name="T6" fmla="*/ 886326 w 2736"/>
                <a:gd name="T7" fmla="*/ 613012 h 536"/>
                <a:gd name="T8" fmla="*/ 1251284 w 2736"/>
                <a:gd name="T9" fmla="*/ 0 h 536"/>
                <a:gd name="T10" fmla="*/ 1616242 w 2736"/>
                <a:gd name="T11" fmla="*/ 613012 h 536"/>
                <a:gd name="T12" fmla="*/ 1929063 w 2736"/>
                <a:gd name="T13" fmla="*/ 0 h 536"/>
                <a:gd name="T14" fmla="*/ 2241884 w 2736"/>
                <a:gd name="T15" fmla="*/ 613012 h 536"/>
                <a:gd name="T16" fmla="*/ 2502568 w 2736"/>
                <a:gd name="T17" fmla="*/ 55728 h 536"/>
                <a:gd name="T18" fmla="*/ 2711116 w 2736"/>
                <a:gd name="T19" fmla="*/ 390099 h 536"/>
                <a:gd name="T20" fmla="*/ 2971800 w 2736"/>
                <a:gd name="T21" fmla="*/ 390099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36" h="536">
                  <a:moveTo>
                    <a:pt x="0" y="336"/>
                  </a:moveTo>
                  <a:cubicBezTo>
                    <a:pt x="100" y="360"/>
                    <a:pt x="200" y="384"/>
                    <a:pt x="288" y="336"/>
                  </a:cubicBezTo>
                  <a:cubicBezTo>
                    <a:pt x="376" y="288"/>
                    <a:pt x="440" y="16"/>
                    <a:pt x="528" y="48"/>
                  </a:cubicBezTo>
                  <a:cubicBezTo>
                    <a:pt x="616" y="80"/>
                    <a:pt x="712" y="536"/>
                    <a:pt x="816" y="528"/>
                  </a:cubicBezTo>
                  <a:cubicBezTo>
                    <a:pt x="920" y="520"/>
                    <a:pt x="1040" y="0"/>
                    <a:pt x="1152" y="0"/>
                  </a:cubicBezTo>
                  <a:cubicBezTo>
                    <a:pt x="1264" y="0"/>
                    <a:pt x="1384" y="528"/>
                    <a:pt x="1488" y="528"/>
                  </a:cubicBezTo>
                  <a:cubicBezTo>
                    <a:pt x="1592" y="528"/>
                    <a:pt x="1680" y="0"/>
                    <a:pt x="1776" y="0"/>
                  </a:cubicBezTo>
                  <a:cubicBezTo>
                    <a:pt x="1872" y="0"/>
                    <a:pt x="1976" y="520"/>
                    <a:pt x="2064" y="528"/>
                  </a:cubicBezTo>
                  <a:cubicBezTo>
                    <a:pt x="2152" y="536"/>
                    <a:pt x="2232" y="80"/>
                    <a:pt x="2304" y="48"/>
                  </a:cubicBezTo>
                  <a:cubicBezTo>
                    <a:pt x="2376" y="16"/>
                    <a:pt x="2424" y="288"/>
                    <a:pt x="2496" y="336"/>
                  </a:cubicBezTo>
                  <a:cubicBezTo>
                    <a:pt x="2568" y="384"/>
                    <a:pt x="2652" y="360"/>
                    <a:pt x="2736" y="336"/>
                  </a:cubicBezTo>
                </a:path>
              </a:pathLst>
            </a:custGeom>
            <a:solidFill>
              <a:srgbClr val="FFFF99"/>
            </a:solidFill>
            <a:ln w="508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dirty="0">
                <a:latin typeface="+mn-lt"/>
              </a:endParaRPr>
            </a:p>
          </p:txBody>
        </p:sp>
      </p:grp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3057728" y="3436640"/>
            <a:ext cx="481282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kumimoji="1" lang="en-US" altLang="ja-JP" sz="200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cs typeface="+mn-cs"/>
              </a:rPr>
              <a:t>Change electric power from radio energy</a:t>
            </a:r>
            <a:endParaRPr kumimoji="1" lang="ja-JP" altLang="en-US" sz="2000" dirty="0">
              <a:solidFill>
                <a:schemeClr val="tx2">
                  <a:lumMod val="10000"/>
                </a:schemeClr>
              </a:solidFill>
              <a:latin typeface="+mn-lt"/>
              <a:ea typeface="ＭＳ Ｐゴシック" pitchFamily="50" charset="-128"/>
              <a:cs typeface="+mn-cs"/>
            </a:endParaRPr>
          </a:p>
          <a:p>
            <a:pPr defTabSz="914400" hangingPunct="1">
              <a:defRPr/>
            </a:pPr>
            <a:r>
              <a:rPr kumimoji="1" lang="en-US" altLang="ja-JP" sz="200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cs typeface="+mn-cs"/>
              </a:rPr>
              <a:t>Radio is liner. Dipole,</a:t>
            </a:r>
            <a:r>
              <a:rPr kumimoji="1" lang="en-US" altLang="ja-JP" sz="2000" dirty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00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cs typeface="+mn-cs"/>
              </a:rPr>
              <a:t>Patch </a:t>
            </a:r>
            <a:r>
              <a:rPr kumimoji="1" lang="en-US" altLang="ja-JP" sz="2000" dirty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cs typeface="+mn-cs"/>
              </a:rPr>
              <a:t>antenna</a:t>
            </a:r>
            <a:endParaRPr kumimoji="1" lang="ja-JP" altLang="en-US" sz="2000" dirty="0">
              <a:solidFill>
                <a:schemeClr val="tx2">
                  <a:lumMod val="10000"/>
                </a:schemeClr>
              </a:solidFill>
              <a:latin typeface="+mn-lt"/>
              <a:ea typeface="ＭＳ Ｐゴシック" pitchFamily="50" charset="-128"/>
              <a:cs typeface="+mn-cs"/>
            </a:endParaRPr>
          </a:p>
          <a:p>
            <a:pPr defTabSz="914400" hangingPunct="1">
              <a:defRPr/>
            </a:pPr>
            <a:r>
              <a:rPr kumimoji="1" lang="en-US" altLang="ja-JP" sz="200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cs typeface="+mn-cs"/>
              </a:rPr>
              <a:t>-&gt;Difficult to change the shape of antenna</a:t>
            </a:r>
            <a:endParaRPr kumimoji="1" lang="ja-JP" altLang="en-US" sz="2000" dirty="0">
              <a:solidFill>
                <a:schemeClr val="tx2">
                  <a:lumMod val="10000"/>
                </a:schemeClr>
              </a:solidFill>
              <a:latin typeface="+mn-lt"/>
              <a:ea typeface="ＭＳ Ｐゴシック" pitchFamily="50" charset="-128"/>
              <a:cs typeface="+mn-cs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8319392" y="2356520"/>
            <a:ext cx="2503488" cy="983479"/>
            <a:chOff x="228600" y="1981200"/>
            <a:chExt cx="4191000" cy="2222500"/>
          </a:xfrm>
        </p:grpSpPr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1371600" y="2057400"/>
              <a:ext cx="381000" cy="1752600"/>
            </a:xfrm>
            <a:custGeom>
              <a:avLst/>
              <a:gdLst>
                <a:gd name="T0" fmla="*/ 0 w 240"/>
                <a:gd name="T1" fmla="*/ 613410 h 960"/>
                <a:gd name="T2" fmla="*/ 0 w 240"/>
                <a:gd name="T3" fmla="*/ 1752600 h 960"/>
                <a:gd name="T4" fmla="*/ 381000 w 240"/>
                <a:gd name="T5" fmla="*/ 1139190 h 960"/>
                <a:gd name="T6" fmla="*/ 381000 w 240"/>
                <a:gd name="T7" fmla="*/ 0 h 960"/>
                <a:gd name="T8" fmla="*/ 0 w 240"/>
                <a:gd name="T9" fmla="*/ 613410 h 9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0" h="960">
                  <a:moveTo>
                    <a:pt x="0" y="336"/>
                  </a:moveTo>
                  <a:lnTo>
                    <a:pt x="0" y="960"/>
                  </a:lnTo>
                  <a:lnTo>
                    <a:pt x="240" y="624"/>
                  </a:lnTo>
                  <a:lnTo>
                    <a:pt x="240" y="0"/>
                  </a:lnTo>
                  <a:lnTo>
                    <a:pt x="0" y="336"/>
                  </a:lnTo>
                  <a:close/>
                </a:path>
              </a:pathLst>
            </a:custGeom>
            <a:noFill/>
            <a:ln w="1270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hangingPunct="1"/>
              <a:endParaRPr kumimoji="1" lang="ja-JP" altLang="en-US" sz="2400" dirty="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28600" y="3200400"/>
              <a:ext cx="1143000" cy="1003300"/>
            </a:xfrm>
            <a:custGeom>
              <a:avLst/>
              <a:gdLst>
                <a:gd name="T0" fmla="*/ 0 w 720"/>
                <a:gd name="T1" fmla="*/ 1003300 h 632"/>
                <a:gd name="T2" fmla="*/ 381000 w 720"/>
                <a:gd name="T3" fmla="*/ 88900 h 632"/>
                <a:gd name="T4" fmla="*/ 762000 w 720"/>
                <a:gd name="T5" fmla="*/ 469900 h 632"/>
                <a:gd name="T6" fmla="*/ 1143000 w 720"/>
                <a:gd name="T7" fmla="*/ 88900 h 6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0" h="632">
                  <a:moveTo>
                    <a:pt x="0" y="632"/>
                  </a:moveTo>
                  <a:cubicBezTo>
                    <a:pt x="80" y="372"/>
                    <a:pt x="160" y="112"/>
                    <a:pt x="240" y="56"/>
                  </a:cubicBezTo>
                  <a:cubicBezTo>
                    <a:pt x="320" y="0"/>
                    <a:pt x="400" y="296"/>
                    <a:pt x="480" y="296"/>
                  </a:cubicBezTo>
                  <a:cubicBezTo>
                    <a:pt x="560" y="296"/>
                    <a:pt x="640" y="176"/>
                    <a:pt x="720" y="56"/>
                  </a:cubicBezTo>
                </a:path>
              </a:pathLst>
            </a:custGeom>
            <a:noFill/>
            <a:ln w="5080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37"/>
            <p:cNvSpPr>
              <a:spLocks/>
            </p:cNvSpPr>
            <p:nvPr/>
          </p:nvSpPr>
          <p:spPr bwMode="auto">
            <a:xfrm>
              <a:off x="1676400" y="2489200"/>
              <a:ext cx="1055688" cy="939800"/>
            </a:xfrm>
            <a:custGeom>
              <a:avLst/>
              <a:gdLst>
                <a:gd name="T0" fmla="*/ 39588 w 1280"/>
                <a:gd name="T1" fmla="*/ 271498 h 720"/>
                <a:gd name="T2" fmla="*/ 435471 w 1280"/>
                <a:gd name="T3" fmla="*/ 20884 h 720"/>
                <a:gd name="T4" fmla="*/ 831354 w 1280"/>
                <a:gd name="T5" fmla="*/ 146191 h 720"/>
                <a:gd name="T6" fmla="*/ 1029296 w 1280"/>
                <a:gd name="T7" fmla="*/ 334151 h 720"/>
                <a:gd name="T8" fmla="*/ 989708 w 1280"/>
                <a:gd name="T9" fmla="*/ 647418 h 720"/>
                <a:gd name="T10" fmla="*/ 633413 w 1280"/>
                <a:gd name="T11" fmla="*/ 898031 h 720"/>
                <a:gd name="T12" fmla="*/ 395883 w 1280"/>
                <a:gd name="T13" fmla="*/ 898031 h 720"/>
                <a:gd name="T14" fmla="*/ 158353 w 1280"/>
                <a:gd name="T15" fmla="*/ 835378 h 720"/>
                <a:gd name="T16" fmla="*/ 0 w 1280"/>
                <a:gd name="T17" fmla="*/ 710071 h 7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0" h="720">
                  <a:moveTo>
                    <a:pt x="48" y="208"/>
                  </a:moveTo>
                  <a:cubicBezTo>
                    <a:pt x="208" y="120"/>
                    <a:pt x="368" y="32"/>
                    <a:pt x="528" y="16"/>
                  </a:cubicBezTo>
                  <a:cubicBezTo>
                    <a:pt x="688" y="0"/>
                    <a:pt x="888" y="72"/>
                    <a:pt x="1008" y="112"/>
                  </a:cubicBezTo>
                  <a:cubicBezTo>
                    <a:pt x="1128" y="152"/>
                    <a:pt x="1216" y="192"/>
                    <a:pt x="1248" y="256"/>
                  </a:cubicBezTo>
                  <a:cubicBezTo>
                    <a:pt x="1280" y="320"/>
                    <a:pt x="1280" y="424"/>
                    <a:pt x="1200" y="496"/>
                  </a:cubicBezTo>
                  <a:cubicBezTo>
                    <a:pt x="1120" y="568"/>
                    <a:pt x="888" y="656"/>
                    <a:pt x="768" y="688"/>
                  </a:cubicBezTo>
                  <a:cubicBezTo>
                    <a:pt x="648" y="720"/>
                    <a:pt x="576" y="696"/>
                    <a:pt x="480" y="688"/>
                  </a:cubicBezTo>
                  <a:cubicBezTo>
                    <a:pt x="384" y="680"/>
                    <a:pt x="272" y="664"/>
                    <a:pt x="192" y="640"/>
                  </a:cubicBezTo>
                  <a:cubicBezTo>
                    <a:pt x="112" y="616"/>
                    <a:pt x="24" y="560"/>
                    <a:pt x="0" y="544"/>
                  </a:cubicBezTo>
                </a:path>
              </a:pathLst>
            </a:custGeom>
            <a:noFill/>
            <a:ln w="50800" cap="flat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hangingPunct="1"/>
              <a:endParaRPr kumimoji="1" lang="ja-JP" altLang="en-US" sz="2400" dirty="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Freeform 38"/>
            <p:cNvSpPr>
              <a:spLocks/>
            </p:cNvSpPr>
            <p:nvPr/>
          </p:nvSpPr>
          <p:spPr bwMode="auto">
            <a:xfrm>
              <a:off x="1752600" y="2286000"/>
              <a:ext cx="1289050" cy="1295400"/>
            </a:xfrm>
            <a:custGeom>
              <a:avLst/>
              <a:gdLst>
                <a:gd name="T0" fmla="*/ 48339 w 1280"/>
                <a:gd name="T1" fmla="*/ 374227 h 720"/>
                <a:gd name="T2" fmla="*/ 531733 w 1280"/>
                <a:gd name="T3" fmla="*/ 28787 h 720"/>
                <a:gd name="T4" fmla="*/ 1015127 w 1280"/>
                <a:gd name="T5" fmla="*/ 201507 h 720"/>
                <a:gd name="T6" fmla="*/ 1256824 w 1280"/>
                <a:gd name="T7" fmla="*/ 460587 h 720"/>
                <a:gd name="T8" fmla="*/ 1208484 w 1280"/>
                <a:gd name="T9" fmla="*/ 892387 h 720"/>
                <a:gd name="T10" fmla="*/ 773430 w 1280"/>
                <a:gd name="T11" fmla="*/ 1237827 h 720"/>
                <a:gd name="T12" fmla="*/ 483394 w 1280"/>
                <a:gd name="T13" fmla="*/ 1237827 h 720"/>
                <a:gd name="T14" fmla="*/ 193358 w 1280"/>
                <a:gd name="T15" fmla="*/ 1151467 h 720"/>
                <a:gd name="T16" fmla="*/ 0 w 1280"/>
                <a:gd name="T17" fmla="*/ 978747 h 7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0" h="720">
                  <a:moveTo>
                    <a:pt x="48" y="208"/>
                  </a:moveTo>
                  <a:cubicBezTo>
                    <a:pt x="208" y="120"/>
                    <a:pt x="368" y="32"/>
                    <a:pt x="528" y="16"/>
                  </a:cubicBezTo>
                  <a:cubicBezTo>
                    <a:pt x="688" y="0"/>
                    <a:pt x="888" y="72"/>
                    <a:pt x="1008" y="112"/>
                  </a:cubicBezTo>
                  <a:cubicBezTo>
                    <a:pt x="1128" y="152"/>
                    <a:pt x="1216" y="192"/>
                    <a:pt x="1248" y="256"/>
                  </a:cubicBezTo>
                  <a:cubicBezTo>
                    <a:pt x="1280" y="320"/>
                    <a:pt x="1280" y="424"/>
                    <a:pt x="1200" y="496"/>
                  </a:cubicBezTo>
                  <a:cubicBezTo>
                    <a:pt x="1120" y="568"/>
                    <a:pt x="888" y="656"/>
                    <a:pt x="768" y="688"/>
                  </a:cubicBezTo>
                  <a:cubicBezTo>
                    <a:pt x="648" y="720"/>
                    <a:pt x="576" y="696"/>
                    <a:pt x="480" y="688"/>
                  </a:cubicBezTo>
                  <a:cubicBezTo>
                    <a:pt x="384" y="680"/>
                    <a:pt x="272" y="664"/>
                    <a:pt x="192" y="640"/>
                  </a:cubicBezTo>
                  <a:cubicBezTo>
                    <a:pt x="112" y="616"/>
                    <a:pt x="24" y="560"/>
                    <a:pt x="0" y="544"/>
                  </a:cubicBezTo>
                </a:path>
              </a:pathLst>
            </a:custGeom>
            <a:noFill/>
            <a:ln w="50800" cap="flat">
              <a:solidFill>
                <a:srgbClr val="C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hangingPunct="1"/>
              <a:endParaRPr kumimoji="1" lang="ja-JP" altLang="en-US" sz="2400" dirty="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Freeform 39"/>
            <p:cNvSpPr>
              <a:spLocks/>
            </p:cNvSpPr>
            <p:nvPr/>
          </p:nvSpPr>
          <p:spPr bwMode="auto">
            <a:xfrm>
              <a:off x="1905000" y="1981200"/>
              <a:ext cx="1524000" cy="1828800"/>
            </a:xfrm>
            <a:custGeom>
              <a:avLst/>
              <a:gdLst>
                <a:gd name="T0" fmla="*/ 57150 w 1280"/>
                <a:gd name="T1" fmla="*/ 528320 h 720"/>
                <a:gd name="T2" fmla="*/ 628650 w 1280"/>
                <a:gd name="T3" fmla="*/ 40640 h 720"/>
                <a:gd name="T4" fmla="*/ 1200150 w 1280"/>
                <a:gd name="T5" fmla="*/ 284480 h 720"/>
                <a:gd name="T6" fmla="*/ 1485900 w 1280"/>
                <a:gd name="T7" fmla="*/ 650240 h 720"/>
                <a:gd name="T8" fmla="*/ 1428750 w 1280"/>
                <a:gd name="T9" fmla="*/ 1259840 h 720"/>
                <a:gd name="T10" fmla="*/ 914400 w 1280"/>
                <a:gd name="T11" fmla="*/ 1747520 h 720"/>
                <a:gd name="T12" fmla="*/ 571500 w 1280"/>
                <a:gd name="T13" fmla="*/ 1747520 h 720"/>
                <a:gd name="T14" fmla="*/ 228600 w 1280"/>
                <a:gd name="T15" fmla="*/ 1625600 h 720"/>
                <a:gd name="T16" fmla="*/ 0 w 1280"/>
                <a:gd name="T17" fmla="*/ 1381760 h 7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0" h="720">
                  <a:moveTo>
                    <a:pt x="48" y="208"/>
                  </a:moveTo>
                  <a:cubicBezTo>
                    <a:pt x="208" y="120"/>
                    <a:pt x="368" y="32"/>
                    <a:pt x="528" y="16"/>
                  </a:cubicBezTo>
                  <a:cubicBezTo>
                    <a:pt x="688" y="0"/>
                    <a:pt x="888" y="72"/>
                    <a:pt x="1008" y="112"/>
                  </a:cubicBezTo>
                  <a:cubicBezTo>
                    <a:pt x="1128" y="152"/>
                    <a:pt x="1216" y="192"/>
                    <a:pt x="1248" y="256"/>
                  </a:cubicBezTo>
                  <a:cubicBezTo>
                    <a:pt x="1280" y="320"/>
                    <a:pt x="1280" y="424"/>
                    <a:pt x="1200" y="496"/>
                  </a:cubicBezTo>
                  <a:cubicBezTo>
                    <a:pt x="1120" y="568"/>
                    <a:pt x="888" y="656"/>
                    <a:pt x="768" y="688"/>
                  </a:cubicBezTo>
                  <a:cubicBezTo>
                    <a:pt x="648" y="720"/>
                    <a:pt x="576" y="696"/>
                    <a:pt x="480" y="688"/>
                  </a:cubicBezTo>
                  <a:cubicBezTo>
                    <a:pt x="384" y="680"/>
                    <a:pt x="272" y="664"/>
                    <a:pt x="192" y="640"/>
                  </a:cubicBezTo>
                  <a:cubicBezTo>
                    <a:pt x="112" y="616"/>
                    <a:pt x="24" y="560"/>
                    <a:pt x="0" y="544"/>
                  </a:cubicBezTo>
                </a:path>
              </a:pathLst>
            </a:custGeom>
            <a:noFill/>
            <a:ln w="50800" cap="flat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hangingPunct="1"/>
              <a:endParaRPr kumimoji="1" lang="ja-JP" altLang="en-US" sz="2400" dirty="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AutoShape 40"/>
            <p:cNvSpPr>
              <a:spLocks noChangeArrowheads="1"/>
            </p:cNvSpPr>
            <p:nvPr/>
          </p:nvSpPr>
          <p:spPr bwMode="auto">
            <a:xfrm>
              <a:off x="3733800" y="2362200"/>
              <a:ext cx="685800" cy="990600"/>
            </a:xfrm>
            <a:prstGeom prst="roundRect">
              <a:avLst>
                <a:gd name="adj" fmla="val 27778"/>
              </a:avLst>
            </a:prstGeom>
            <a:solidFill>
              <a:srgbClr val="99CCFF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AutoShape 41"/>
            <p:cNvSpPr>
              <a:spLocks noChangeArrowheads="1"/>
            </p:cNvSpPr>
            <p:nvPr/>
          </p:nvSpPr>
          <p:spPr bwMode="auto">
            <a:xfrm>
              <a:off x="3810000" y="2438400"/>
              <a:ext cx="533400" cy="838200"/>
            </a:xfrm>
            <a:prstGeom prst="roundRect">
              <a:avLst>
                <a:gd name="adj" fmla="val 27778"/>
              </a:avLst>
            </a:prstGeom>
            <a:solidFill>
              <a:srgbClr val="99CCFF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AutoShape 42"/>
            <p:cNvSpPr>
              <a:spLocks noChangeArrowheads="1"/>
            </p:cNvSpPr>
            <p:nvPr/>
          </p:nvSpPr>
          <p:spPr bwMode="auto">
            <a:xfrm>
              <a:off x="3943350" y="2552700"/>
              <a:ext cx="304800" cy="609600"/>
            </a:xfrm>
            <a:prstGeom prst="roundRect">
              <a:avLst>
                <a:gd name="adj" fmla="val 27778"/>
              </a:avLst>
            </a:prstGeom>
            <a:solidFill>
              <a:srgbClr val="99CCFF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+mn-cs"/>
              </a:endParaRPr>
            </a:p>
          </p:txBody>
        </p:sp>
      </p:grpSp>
      <p:pic>
        <p:nvPicPr>
          <p:cNvPr id="36" name="Picture 66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0552" y="7320284"/>
            <a:ext cx="1888902" cy="1516956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12700" dist="2540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7798544" y="3364632"/>
            <a:ext cx="417892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kumimoji="1" lang="en-US" altLang="ja-JP" sz="200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cs typeface="+mn-cs"/>
              </a:rPr>
              <a:t>Get electric power from </a:t>
            </a:r>
            <a:r>
              <a:rPr lang="en-US" altLang="ja-JP" sz="2000" dirty="0">
                <a:latin typeface="+mn-lt"/>
              </a:rPr>
              <a:t>a magnetic </a:t>
            </a:r>
            <a:r>
              <a:rPr lang="en-US" altLang="ja-JP" sz="2000" dirty="0" smtClean="0">
                <a:latin typeface="+mn-lt"/>
              </a:rPr>
              <a:t>field. </a:t>
            </a:r>
            <a:r>
              <a:rPr kumimoji="1" lang="en-US" altLang="ja-JP" sz="200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cs typeface="+mn-cs"/>
              </a:rPr>
              <a:t>Communication area is wide.</a:t>
            </a:r>
            <a:endParaRPr kumimoji="1" lang="ja-JP" altLang="en-US" sz="2000" dirty="0">
              <a:solidFill>
                <a:schemeClr val="tx2">
                  <a:lumMod val="10000"/>
                </a:schemeClr>
              </a:solidFill>
              <a:latin typeface="+mn-lt"/>
              <a:ea typeface="ＭＳ Ｐゴシック" pitchFamily="50" charset="-128"/>
              <a:cs typeface="+mn-cs"/>
            </a:endParaRPr>
          </a:p>
          <a:p>
            <a:pPr defTabSz="914400" hangingPunct="1">
              <a:defRPr/>
            </a:pPr>
            <a:r>
              <a:rPr kumimoji="1" lang="en-US" altLang="ja-JP" sz="200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ＭＳ Ｐゴシック" pitchFamily="50" charset="-128"/>
                <a:cs typeface="+mn-cs"/>
              </a:rPr>
              <a:t>Loop antenna-&gt;Need to adjust  the shape of  antenna</a:t>
            </a:r>
            <a:endParaRPr kumimoji="1" lang="ja-JP" altLang="en-US" sz="2000" dirty="0">
              <a:solidFill>
                <a:schemeClr val="tx2">
                  <a:lumMod val="10000"/>
                </a:schemeClr>
              </a:solidFill>
              <a:latin typeface="+mn-lt"/>
              <a:ea typeface="ＭＳ Ｐゴシック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4</a:t>
            </a:fld>
            <a:endParaRPr lang="en-US" altLang="ja-JP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8288"/>
            <a:ext cx="12695087" cy="1270000"/>
          </a:xfrm>
        </p:spPr>
        <p:txBody>
          <a:bodyPr/>
          <a:lstStyle/>
          <a:p>
            <a:pPr marL="38100" defTabSz="868363" eaLnBrk="1">
              <a:defRPr/>
            </a:pPr>
            <a:r>
              <a:rPr lang="en-US" altLang="ja-JP" sz="4400" dirty="0" smtClean="0">
                <a:solidFill>
                  <a:schemeClr val="tx1"/>
                </a:solidFill>
                <a:latin typeface="+mn-lt"/>
                <a:ea typeface="Hiragino Maru Gothic Pro" charset="0"/>
                <a:cs typeface="Hiragino Maru Gothic Pro" charset="0"/>
                <a:sym typeface="Hiragino Maru Gothic Pro" charset="0"/>
              </a:rPr>
              <a:t>Difference </a:t>
            </a:r>
            <a:r>
              <a:rPr lang="en-US" altLang="ja-JP" sz="4400" dirty="0">
                <a:solidFill>
                  <a:schemeClr val="tx1"/>
                </a:solidFill>
                <a:latin typeface="+mn-lt"/>
                <a:ea typeface="Hiragino Maru Gothic Pro" charset="0"/>
                <a:cs typeface="Hiragino Maru Gothic Pro" charset="0"/>
                <a:sym typeface="Hiragino Maru Gothic Pro" charset="0"/>
              </a:rPr>
              <a:t>between IC Tag </a:t>
            </a:r>
            <a:r>
              <a:rPr lang="en-US" altLang="ja-JP" sz="4400" dirty="0" smtClean="0">
                <a:solidFill>
                  <a:schemeClr val="tx1"/>
                </a:solidFill>
                <a:latin typeface="+mn-lt"/>
                <a:ea typeface="Hiragino Maru Gothic Pro" charset="0"/>
                <a:cs typeface="Hiragino Maru Gothic Pro" charset="0"/>
                <a:sym typeface="Hiragino Maru Gothic Pro" charset="0"/>
              </a:rPr>
              <a:t>and Barcode(QR)</a:t>
            </a:r>
            <a:endParaRPr lang="ja-JP" altLang="ja-JP" sz="4400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graphicFrame>
        <p:nvGraphicFramePr>
          <p:cNvPr id="92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974798"/>
              </p:ext>
            </p:extLst>
          </p:nvPr>
        </p:nvGraphicFramePr>
        <p:xfrm>
          <a:off x="698500" y="2273300"/>
          <a:ext cx="11564540" cy="6652261"/>
        </p:xfrm>
        <a:graphic>
          <a:graphicData uri="http://schemas.openxmlformats.org/drawingml/2006/table">
            <a:tbl>
              <a:tblPr/>
              <a:tblGrid>
                <a:gridCol w="3135313"/>
                <a:gridCol w="4180755"/>
                <a:gridCol w="4248472"/>
              </a:tblGrid>
              <a:tr h="858838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Item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ja-JP" altLang="ja-JP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sym typeface="Hiragino Maru Gothic Pro" charset="0"/>
                        </a:rPr>
                        <a:t>IC</a:t>
                      </a:r>
                      <a:r>
                        <a:rPr kumimoji="0" lang="en-US" altLang="ja-JP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sym typeface="Hiragino Maru Gothic Pro" charset="0"/>
                        </a:rPr>
                        <a:t> Tag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Barcode</a:t>
                      </a:r>
                      <a:r>
                        <a:rPr kumimoji="0" lang="ja-JP" altLang="ja-JP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(QR)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687388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Reading range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Able to adjust scope of reader. 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For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 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direction of reader, it is adjustable and easy to read.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Scope is narrow. If not fix, it is hard to read it.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671513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Shape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Variety of type(Small type/flat type etc.)</a:t>
                      </a:r>
                      <a:r>
                        <a:rPr kumimoji="0" lang="ja-JP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 </a:t>
                      </a: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Note: There are type of Rice size , Sand size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Needs a certain size.(approximate 2cm )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585788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Reading data size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324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Read huge data all at once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Need to read separately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638175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Storing of information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Possible to write information in a memory of Tag.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Impossible</a:t>
                      </a:r>
                      <a:r>
                        <a:rPr kumimoji="0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 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to write information.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655638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Environment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Able to read it with dirty and use it on variety of environment.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Need to see stripe pattern clearly. For seal, easy to deteriorate and weak for change of environments.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590550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Life time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sym typeface="Hiragino Maru Gothic Pro" charset="0"/>
                        </a:rPr>
                        <a:t>Generally ten years(Note1)</a:t>
                      </a:r>
                      <a:endParaRPr kumimoji="0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sym typeface="Hiragino Maru Gothic Pro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Depend on life time of seal 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  <a:tr h="623888"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Price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Number ten Yen to Several hundred Yen (Inlet price)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>
                      <a:lvl1pPr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1pPr>
                      <a:lvl2pPr marL="742950" indent="-28575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marL="11430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marL="16002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marL="2057400" indent="-228600" algn="ctr" defTabSz="0" eaLnBrk="0"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marL="25146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marL="29718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marL="34290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marL="3886200" indent="-228600" algn="ctr" defTabSz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000">
                          <a:solidFill>
                            <a:srgbClr val="000000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Gill Sans" charset="0"/>
                          <a:sym typeface="Hiragino Maru Gothic Pro" charset="0"/>
                        </a:rPr>
                        <a:t>Make it myself.(expanses for seal only)</a:t>
                      </a:r>
                      <a:endParaRPr kumimoji="0" lang="ja-JP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50" charset="-128"/>
                        <a:cs typeface="Gill Sans" charset="0"/>
                        <a:sym typeface="ヒラギノ角ゴ ProN W3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232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F1"/>
                    </a:solidFill>
                  </a:tcPr>
                </a:tc>
              </a:tr>
            </a:tbl>
          </a:graphicData>
        </a:graphic>
      </p:graphicFrame>
      <p:sp>
        <p:nvSpPr>
          <p:cNvPr id="9302" name="AutoShape 86"/>
          <p:cNvSpPr>
            <a:spLocks/>
          </p:cNvSpPr>
          <p:nvPr/>
        </p:nvSpPr>
        <p:spPr bwMode="auto">
          <a:xfrm>
            <a:off x="741760" y="9133904"/>
            <a:ext cx="11881320" cy="4234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defTabSz="0" eaLnBrk="0"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eaLnBrk="1"/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rPr>
              <a:t>Note:</a:t>
            </a:r>
            <a:r>
              <a:rPr lang="ja-JP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rPr>
              <a:t> </a:t>
            </a:r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rPr>
              <a:t>We </a:t>
            </a:r>
            <a:r>
              <a:rPr lang="en-US" altLang="ja-JP" sz="1800" dirty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rPr>
              <a:t>have 18 years </a:t>
            </a:r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rPr>
              <a:t>experience to use Tag for our operation supporting system.</a:t>
            </a:r>
            <a:endParaRPr lang="ja-JP" altLang="ja-JP" sz="180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5</a:t>
            </a:fld>
            <a:endParaRPr lang="en-US" altLang="ja-JP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/>
          </p:cNvSpPr>
          <p:nvPr/>
        </p:nvSpPr>
        <p:spPr bwMode="auto">
          <a:xfrm>
            <a:off x="214313" y="257175"/>
            <a:ext cx="11760200" cy="1379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>
              <a:defRPr/>
            </a:pPr>
            <a:r>
              <a:rPr lang="en-US" altLang="ja-JP" sz="4800" dirty="0" smtClean="0">
                <a:ea typeface="ＭＳ Ｐゴシック" pitchFamily="50" charset="-128"/>
              </a:rPr>
              <a:t>V</a:t>
            </a:r>
            <a:r>
              <a:rPr lang="en-US" altLang="ja-JP" sz="4800" dirty="0" smtClean="0"/>
              <a:t>arious </a:t>
            </a:r>
            <a:r>
              <a:rPr lang="en-US" altLang="ja-JP" sz="4800" dirty="0"/>
              <a:t>IC </a:t>
            </a:r>
            <a:r>
              <a:rPr lang="en-US" altLang="ja-JP" sz="4800" dirty="0" smtClean="0"/>
              <a:t>Tag</a:t>
            </a:r>
            <a:endParaRPr lang="ja-JP" altLang="ja-JP" sz="4800" dirty="0">
              <a:solidFill>
                <a:schemeClr val="tx1"/>
              </a:solidFill>
              <a:ea typeface="ＭＳ Ｐゴシック" pitchFamily="50" charset="-128"/>
            </a:endParaRPr>
          </a:p>
        </p:txBody>
      </p:sp>
      <p:pic>
        <p:nvPicPr>
          <p:cNvPr id="23555" name="Picture 2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324100"/>
            <a:ext cx="1914525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AutoShape 3"/>
          <p:cNvSpPr>
            <a:spLocks/>
          </p:cNvSpPr>
          <p:nvPr/>
        </p:nvSpPr>
        <p:spPr bwMode="auto">
          <a:xfrm>
            <a:off x="520700" y="4000500"/>
            <a:ext cx="2184400" cy="4191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>
              <a:buFont typeface="Arial" pitchFamily="34" charset="0"/>
              <a:buNone/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Seal type Tag</a:t>
            </a:r>
            <a:endParaRPr lang="ja-JP" altLang="ja-JP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3557" name="Picture 4" descr="images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374900"/>
            <a:ext cx="203200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AutoShape 5"/>
          <p:cNvSpPr>
            <a:spLocks/>
          </p:cNvSpPr>
          <p:nvPr/>
        </p:nvSpPr>
        <p:spPr bwMode="auto">
          <a:xfrm>
            <a:off x="2705100" y="4013200"/>
            <a:ext cx="2120900" cy="393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>
              <a:buFont typeface="Arial" pitchFamily="34" charset="0"/>
              <a:buNone/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Rice type Tag</a:t>
            </a:r>
            <a:endParaRPr lang="ja-JP" altLang="ja-JP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3559" name="Picture 6" descr="images-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5016500"/>
            <a:ext cx="2951162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7" name="AutoShape 7"/>
          <p:cNvSpPr>
            <a:spLocks/>
          </p:cNvSpPr>
          <p:nvPr/>
        </p:nvSpPr>
        <p:spPr bwMode="auto">
          <a:xfrm>
            <a:off x="330200" y="7099299"/>
            <a:ext cx="2844800" cy="5381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>
              <a:buFont typeface="Arial" pitchFamily="34" charset="0"/>
              <a:buNone/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Ex) Processed Tag</a:t>
            </a:r>
            <a:endParaRPr lang="ja-JP" altLang="ja-JP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3561" name="Picture 8" descr="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2840038"/>
            <a:ext cx="16764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215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9" name="AutoShape 9"/>
          <p:cNvSpPr>
            <a:spLocks/>
          </p:cNvSpPr>
          <p:nvPr/>
        </p:nvSpPr>
        <p:spPr bwMode="auto">
          <a:xfrm>
            <a:off x="4918224" y="4000500"/>
            <a:ext cx="2235200" cy="4000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>
              <a:buFont typeface="Arial" pitchFamily="34" charset="0"/>
              <a:buNone/>
              <a:defRPr/>
            </a:pPr>
            <a:r>
              <a:rPr lang="en-US" altLang="ja-JP" sz="20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Metallic type tag</a:t>
            </a:r>
            <a:endParaRPr lang="ja-JP" altLang="ja-JP" sz="2000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10250" name="AutoShape 10"/>
          <p:cNvSpPr>
            <a:spLocks/>
          </p:cNvSpPr>
          <p:nvPr/>
        </p:nvSpPr>
        <p:spPr bwMode="auto">
          <a:xfrm>
            <a:off x="4702200" y="4466084"/>
            <a:ext cx="3127650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>
              <a:defRPr/>
            </a:pPr>
            <a:r>
              <a:rPr lang="en-US" altLang="ja-JP" sz="13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rPr>
              <a:t>Use by Operation Supporting System</a:t>
            </a:r>
            <a:endParaRPr lang="ja-JP" altLang="ja-JP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3564" name="Picture 11" descr="02v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5105400"/>
            <a:ext cx="39687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5" name="Picture 12" descr="images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425700"/>
            <a:ext cx="2032000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3" name="AutoShape 13"/>
          <p:cNvSpPr>
            <a:spLocks/>
          </p:cNvSpPr>
          <p:nvPr/>
        </p:nvSpPr>
        <p:spPr bwMode="auto">
          <a:xfrm>
            <a:off x="7153424" y="4000500"/>
            <a:ext cx="2142976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>
              <a:buFont typeface="Arial" pitchFamily="34" charset="0"/>
              <a:buNone/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Card type tag</a:t>
            </a:r>
            <a:endParaRPr lang="ja-JP" altLang="ja-JP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3567" name="Picture 14" descr="images-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938" y="2413000"/>
            <a:ext cx="2120900" cy="157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5" name="AutoShape 15"/>
          <p:cNvSpPr>
            <a:spLocks/>
          </p:cNvSpPr>
          <p:nvPr/>
        </p:nvSpPr>
        <p:spPr bwMode="auto">
          <a:xfrm>
            <a:off x="10007600" y="4000500"/>
            <a:ext cx="1917700" cy="40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>
              <a:buFont typeface="Arial" pitchFamily="34" charset="0"/>
              <a:buNone/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Sand type Tag</a:t>
            </a:r>
            <a:endParaRPr lang="ja-JP" altLang="ja-JP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3569" name="Picture 16" descr="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491413"/>
            <a:ext cx="1370012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7" name="AutoShape 17"/>
          <p:cNvSpPr>
            <a:spLocks/>
          </p:cNvSpPr>
          <p:nvPr/>
        </p:nvSpPr>
        <p:spPr bwMode="auto">
          <a:xfrm>
            <a:off x="1485900" y="8293100"/>
            <a:ext cx="3432324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>
              <a:defRPr/>
            </a:pPr>
            <a:r>
              <a:rPr lang="en-US" altLang="ja-JP" sz="1300" dirty="0">
                <a:solidFill>
                  <a:schemeClr val="tx1"/>
                </a:solidFill>
                <a:latin typeface="Heiti TC Medium" charset="0"/>
                <a:ea typeface="ＭＳ Ｐゴシック" pitchFamily="50" charset="-128"/>
                <a:sym typeface="Heiti TC Medium" charset="0"/>
              </a:rPr>
              <a:t>Use by Operation Supporting System</a:t>
            </a:r>
            <a:endParaRPr lang="ja-JP" altLang="ja-JP" sz="1400" dirty="0">
              <a:solidFill>
                <a:schemeClr val="tx1"/>
              </a:solidFill>
              <a:ea typeface="ＭＳ Ｐゴシック" pitchFamily="50" charset="-128"/>
            </a:endParaRPr>
          </a:p>
        </p:txBody>
      </p:sp>
      <p:sp>
        <p:nvSpPr>
          <p:cNvPr id="10258" name="AutoShape 18"/>
          <p:cNvSpPr>
            <a:spLocks/>
          </p:cNvSpPr>
          <p:nvPr/>
        </p:nvSpPr>
        <p:spPr bwMode="auto">
          <a:xfrm>
            <a:off x="6689725" y="7899400"/>
            <a:ext cx="2720975" cy="40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>
              <a:buFont typeface="Arial" pitchFamily="34" charset="0"/>
              <a:buNone/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iragino Maru Gothic Pro" charset="0"/>
              </a:rPr>
              <a:t>“Hikaridama” Tag</a:t>
            </a:r>
            <a:endParaRPr lang="ja-JP" altLang="ja-JP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3572" name="Picture 19" descr="dropped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5308600"/>
            <a:ext cx="179705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73" name="Picture 20" descr="droppedImage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6389688"/>
            <a:ext cx="1274762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74" name="Picture 21" descr="dropped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5076825"/>
            <a:ext cx="12176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75" name="Picture 22" descr="dropped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8" y="6642100"/>
            <a:ext cx="795337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76" name="Picture 23" descr="dropped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7299325"/>
            <a:ext cx="8175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77" name="AutoShape 24"/>
          <p:cNvSpPr>
            <a:spLocks/>
          </p:cNvSpPr>
          <p:nvPr/>
        </p:nvSpPr>
        <p:spPr bwMode="auto">
          <a:xfrm>
            <a:off x="9407525" y="6869113"/>
            <a:ext cx="800100" cy="508000"/>
          </a:xfrm>
          <a:custGeom>
            <a:avLst/>
            <a:gdLst>
              <a:gd name="T0" fmla="*/ 400050 w 21600"/>
              <a:gd name="T1" fmla="*/ 254000 h 21600"/>
              <a:gd name="T2" fmla="*/ 400050 w 21600"/>
              <a:gd name="T3" fmla="*/ 254000 h 21600"/>
              <a:gd name="T4" fmla="*/ 400050 w 21600"/>
              <a:gd name="T5" fmla="*/ 254000 h 21600"/>
              <a:gd name="T6" fmla="*/ 400050 w 21600"/>
              <a:gd name="T7" fmla="*/ 254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 defTabSz="584200" eaLnBrk="0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247650" indent="-247650" algn="ctr" defTabSz="584200" eaLnBrk="0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247650" indent="-247650" algn="ctr" defTabSz="584200" eaLnBrk="0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247650" indent="-247650" algn="ctr" defTabSz="584200" eaLnBrk="0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47650" indent="-247650" algn="ctr" defTabSz="584200" eaLnBrk="0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704850" indent="-24765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1162050" indent="-24765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1619250" indent="-24765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2076450" indent="-24765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eaLnBrk="1"/>
            <a:r>
              <a:rPr lang="ja-JP" altLang="ja-JP" sz="2600" b="1" dirty="0">
                <a:solidFill>
                  <a:schemeClr val="tx1"/>
                </a:solidFill>
                <a:latin typeface="+mn-lt"/>
                <a:ea typeface="ＭＳ Ｐゴシック" pitchFamily="50" charset="-128"/>
              </a:rPr>
              <a:t>99V</a:t>
            </a:r>
            <a:endParaRPr lang="ja-JP" altLang="ja-JP" sz="1200" dirty="0">
              <a:solidFill>
                <a:schemeClr val="tx1"/>
              </a:solidFill>
              <a:latin typeface="+mn-lt"/>
              <a:ea typeface="ＭＳ Ｐゴシック" pitchFamily="50" charset="-128"/>
              <a:sym typeface="Helvetica" charset="0"/>
            </a:endParaRPr>
          </a:p>
        </p:txBody>
      </p:sp>
      <p:sp>
        <p:nvSpPr>
          <p:cNvPr id="23578" name="AutoShape 25"/>
          <p:cNvSpPr>
            <a:spLocks/>
          </p:cNvSpPr>
          <p:nvPr/>
        </p:nvSpPr>
        <p:spPr bwMode="auto">
          <a:xfrm>
            <a:off x="9410700" y="7415213"/>
            <a:ext cx="800100" cy="508000"/>
          </a:xfrm>
          <a:custGeom>
            <a:avLst/>
            <a:gdLst>
              <a:gd name="T0" fmla="*/ 400050 w 21600"/>
              <a:gd name="T1" fmla="*/ 254000 h 21600"/>
              <a:gd name="T2" fmla="*/ 400050 w 21600"/>
              <a:gd name="T3" fmla="*/ 254000 h 21600"/>
              <a:gd name="T4" fmla="*/ 400050 w 21600"/>
              <a:gd name="T5" fmla="*/ 254000 h 21600"/>
              <a:gd name="T6" fmla="*/ 400050 w 21600"/>
              <a:gd name="T7" fmla="*/ 254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 defTabSz="584200" eaLnBrk="0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247650" indent="-247650" algn="ctr" defTabSz="584200" eaLnBrk="0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247650" indent="-247650" algn="ctr" defTabSz="584200" eaLnBrk="0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247650" indent="-247650" algn="ctr" defTabSz="584200" eaLnBrk="0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47650" indent="-247650" algn="ctr" defTabSz="584200" eaLnBrk="0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704850" indent="-24765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1162050" indent="-24765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1619250" indent="-24765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2076450" indent="-24765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eaLnBrk="1"/>
            <a:r>
              <a:rPr lang="ja-JP" altLang="ja-JP" sz="2600" b="1" dirty="0">
                <a:solidFill>
                  <a:schemeClr val="tx1"/>
                </a:solidFill>
                <a:latin typeface="+mn-lt"/>
                <a:ea typeface="ＭＳ Ｐゴシック" pitchFamily="50" charset="-128"/>
              </a:rPr>
              <a:t>23A</a:t>
            </a:r>
            <a:endParaRPr lang="ja-JP" altLang="ja-JP" sz="1200" dirty="0">
              <a:solidFill>
                <a:schemeClr val="tx1"/>
              </a:solidFill>
              <a:latin typeface="+mn-lt"/>
              <a:ea typeface="ＭＳ Ｐゴシック" pitchFamily="50" charset="-128"/>
              <a:sym typeface="Helvetica" charset="0"/>
            </a:endParaRPr>
          </a:p>
        </p:txBody>
      </p:sp>
      <p:sp>
        <p:nvSpPr>
          <p:cNvPr id="10266" name="AutoShape 26"/>
          <p:cNvSpPr>
            <a:spLocks/>
          </p:cNvSpPr>
          <p:nvPr/>
        </p:nvSpPr>
        <p:spPr bwMode="auto">
          <a:xfrm rot="17400000" flipH="1">
            <a:off x="8540750" y="5816600"/>
            <a:ext cx="609600" cy="1676400"/>
          </a:xfrm>
          <a:custGeom>
            <a:avLst/>
            <a:gdLst>
              <a:gd name="T0" fmla="*/ 304800 w 21600"/>
              <a:gd name="T1" fmla="*/ 838200 h 21600"/>
              <a:gd name="T2" fmla="*/ 304800 w 21600"/>
              <a:gd name="T3" fmla="*/ 838200 h 21600"/>
              <a:gd name="T4" fmla="*/ 304800 w 21600"/>
              <a:gd name="T5" fmla="*/ 838200 h 21600"/>
              <a:gd name="T6" fmla="*/ 304800 w 21600"/>
              <a:gd name="T7" fmla="*/ 8382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4861" y="11758"/>
                </a:lnTo>
                <a:lnTo>
                  <a:pt x="7638" y="7925"/>
                </a:lnTo>
                <a:lnTo>
                  <a:pt x="12754" y="17015"/>
                </a:lnTo>
                <a:lnTo>
                  <a:pt x="15532" y="11940"/>
                </a:lnTo>
                <a:lnTo>
                  <a:pt x="21600" y="21600"/>
                </a:lnTo>
                <a:lnTo>
                  <a:pt x="17761" y="6164"/>
                </a:lnTo>
                <a:lnTo>
                  <a:pt x="12498" y="10618"/>
                </a:lnTo>
                <a:lnTo>
                  <a:pt x="8332" y="2642"/>
                </a:lnTo>
                <a:lnTo>
                  <a:pt x="5445" y="6164"/>
                </a:lnTo>
                <a:lnTo>
                  <a:pt x="0" y="0"/>
                </a:lnTo>
                <a:close/>
              </a:path>
            </a:pathLst>
          </a:custGeom>
          <a:solidFill>
            <a:srgbClr val="FFFB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3580" name="Picture 27" descr="droppedImag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50" y="5067300"/>
            <a:ext cx="1968500" cy="25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8" name="AutoShape 28"/>
          <p:cNvSpPr>
            <a:spLocks/>
          </p:cNvSpPr>
          <p:nvPr/>
        </p:nvSpPr>
        <p:spPr bwMode="auto">
          <a:xfrm>
            <a:off x="10606856" y="8125792"/>
            <a:ext cx="1917700" cy="279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400" dirty="0" smtClean="0">
                <a:solidFill>
                  <a:schemeClr val="tx1"/>
                </a:solidFill>
                <a:latin typeface="Heiti TC Medium" charset="0"/>
                <a:ea typeface="ＭＳ Ｐゴシック" pitchFamily="50" charset="-128"/>
                <a:sym typeface="Heiti TC Medium" charset="0"/>
              </a:rPr>
              <a:t>“Hikaridama “Tag</a:t>
            </a:r>
            <a:endParaRPr lang="ja-JP" altLang="ja-JP" dirty="0">
              <a:solidFill>
                <a:schemeClr val="tx1"/>
              </a:solidFill>
              <a:ea typeface="ＭＳ Ｐゴシック" pitchFamily="50" charset="-128"/>
            </a:endParaRPr>
          </a:p>
        </p:txBody>
      </p:sp>
      <p:sp>
        <p:nvSpPr>
          <p:cNvPr id="10269" name="AutoShape 29"/>
          <p:cNvSpPr>
            <a:spLocks/>
          </p:cNvSpPr>
          <p:nvPr/>
        </p:nvSpPr>
        <p:spPr bwMode="auto">
          <a:xfrm>
            <a:off x="10604500" y="7556500"/>
            <a:ext cx="2209800" cy="457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>
              <a:defRPr/>
            </a:pPr>
            <a:r>
              <a:rPr lang="en-US" altLang="ja-JP" sz="1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Heiti TC Medium" charset="0"/>
              </a:rPr>
              <a:t>When select tag on tablet, tag will be flashed.</a:t>
            </a:r>
            <a:endParaRPr lang="ja-JP" altLang="ja-JP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6</a:t>
            </a:fld>
            <a:endParaRPr lang="en-US" altLang="ja-JP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dropped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18" y="2336801"/>
            <a:ext cx="3167662" cy="26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5" name="Line 2"/>
          <p:cNvSpPr>
            <a:spLocks noChangeShapeType="1"/>
          </p:cNvSpPr>
          <p:nvPr/>
        </p:nvSpPr>
        <p:spPr bwMode="auto">
          <a:xfrm flipV="1">
            <a:off x="756356" y="6175023"/>
            <a:ext cx="5055164" cy="4516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ja-JP" altLang="en-US"/>
          </a:p>
        </p:txBody>
      </p:sp>
      <p:sp>
        <p:nvSpPr>
          <p:cNvPr id="8196" name="Line 3"/>
          <p:cNvSpPr>
            <a:spLocks noChangeShapeType="1"/>
          </p:cNvSpPr>
          <p:nvPr/>
        </p:nvSpPr>
        <p:spPr bwMode="auto">
          <a:xfrm flipV="1">
            <a:off x="5788943" y="1230490"/>
            <a:ext cx="58702" cy="8462151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ja-JP" altLang="en-US"/>
          </a:p>
        </p:txBody>
      </p:sp>
      <p:sp>
        <p:nvSpPr>
          <p:cNvPr id="8197" name="Rectangle 4"/>
          <p:cNvSpPr>
            <a:spLocks noGrp="1" noChangeArrowheads="1"/>
          </p:cNvSpPr>
          <p:nvPr>
            <p:ph type="title"/>
          </p:nvPr>
        </p:nvSpPr>
        <p:spPr>
          <a:xfrm>
            <a:off x="697655" y="1557867"/>
            <a:ext cx="3244426" cy="848924"/>
          </a:xfrm>
        </p:spPr>
        <p:txBody>
          <a:bodyPr/>
          <a:lstStyle/>
          <a:p>
            <a:pPr defTabSz="912128" eaLnBrk="1"/>
            <a:r>
              <a:rPr lang="en-US" altLang="ja-JP" sz="2000" b="1" dirty="0">
                <a:solidFill>
                  <a:srgbClr val="008000"/>
                </a:solidFill>
                <a:latin typeface="+mn-lt"/>
                <a:ea typeface="ＭＳ Ｐゴシック" pitchFamily="50" charset="-128"/>
              </a:rPr>
              <a:t>Maintenance </a:t>
            </a:r>
            <a:r>
              <a:rPr lang="en-US" altLang="ja-JP" sz="2000" b="1" dirty="0" smtClean="0">
                <a:solidFill>
                  <a:srgbClr val="008000"/>
                </a:solidFill>
                <a:latin typeface="+mn-lt"/>
                <a:ea typeface="ＭＳ Ｐゴシック" pitchFamily="50" charset="-128"/>
              </a:rPr>
              <a:t>operation</a:t>
            </a:r>
            <a:br>
              <a:rPr lang="en-US" altLang="ja-JP" sz="2000" b="1" dirty="0" smtClean="0">
                <a:solidFill>
                  <a:srgbClr val="008000"/>
                </a:solidFill>
                <a:latin typeface="+mn-lt"/>
                <a:ea typeface="ＭＳ Ｐゴシック" pitchFamily="50" charset="-128"/>
              </a:rPr>
            </a:br>
            <a:r>
              <a:rPr lang="en-US" altLang="ja-JP" sz="2000" b="1" dirty="0" smtClean="0">
                <a:solidFill>
                  <a:srgbClr val="008000"/>
                </a:solidFill>
                <a:latin typeface="+mn-lt"/>
                <a:ea typeface="ＭＳ Ｐゴシック" pitchFamily="50" charset="-128"/>
              </a:rPr>
              <a:t> </a:t>
            </a: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ＭＳ Ｐゴシック" pitchFamily="50" charset="-128"/>
              </a:rPr>
              <a:t>supporting System</a:t>
            </a:r>
            <a:endParaRPr lang="ja-JP" altLang="ja-JP" sz="20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8198" name="Picture 5" descr="dropped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74" y="2309708"/>
            <a:ext cx="3603413" cy="270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0" name="Picture 7" descr="dropped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148" y="2309707"/>
            <a:ext cx="3481493" cy="26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2" name="Picture 9" descr="dropped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7" y="5822811"/>
            <a:ext cx="3145084" cy="243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3" name="AutoShape 10"/>
          <p:cNvSpPr>
            <a:spLocks/>
          </p:cNvSpPr>
          <p:nvPr/>
        </p:nvSpPr>
        <p:spPr bwMode="auto">
          <a:xfrm>
            <a:off x="692010" y="5183858"/>
            <a:ext cx="3373120" cy="686364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97" tIns="50797" rIns="50797" bIns="50797" anchor="ctr"/>
          <a:lstStyle>
            <a:lvl1pPr algn="l" defTabSz="641350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defTabSz="6413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defTabSz="64135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defTabSz="64135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defTabSz="64135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defTabSz="914400" eaLnBrk="1">
              <a:buNone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sym typeface="Hiragino Maru Gothic Pro" charset="0"/>
              </a:rPr>
              <a:t>Maintenance inspection System</a:t>
            </a:r>
            <a:endParaRPr lang="ja-JP" altLang="ja-JP" sz="20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8204" name="AutoShape 12"/>
          <p:cNvSpPr>
            <a:spLocks/>
          </p:cNvSpPr>
          <p:nvPr/>
        </p:nvSpPr>
        <p:spPr bwMode="auto">
          <a:xfrm>
            <a:off x="1639148" y="164819"/>
            <a:ext cx="8902418" cy="85118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defTabSz="641350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defTabSz="6413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defTabSz="64135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defTabSz="64135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defTabSz="64135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FFFFFF"/>
                </a:solidFill>
                <a:latin typeface="Hiragino Maru Gothic Pro" charset="-128"/>
                <a:cs typeface="Helvetica" pitchFamily="-106" charset="0"/>
                <a:sym typeface="Hiragino Maru Gothic Pro" charset="-128"/>
              </a:rPr>
              <a:t>６</a:t>
            </a:r>
            <a:r>
              <a:rPr lang="ja-JP" altLang="ja-JP" sz="4800">
                <a:solidFill>
                  <a:srgbClr val="FFFFFF"/>
                </a:solidFill>
                <a:latin typeface="Hiragino Maru Gothic Pro" charset="-128"/>
                <a:cs typeface="Helvetica" pitchFamily="-106" charset="0"/>
                <a:sym typeface="Hiragino Maru Gothic Pro" charset="-128"/>
              </a:rPr>
              <a:t>.RFID</a:t>
            </a:r>
            <a:r>
              <a:rPr lang="ja-JP" altLang="en-US" sz="4800">
                <a:solidFill>
                  <a:srgbClr val="FFFFFF"/>
                </a:solidFill>
                <a:latin typeface="Hiragino Maru Gothic Pro" charset="-128"/>
                <a:cs typeface="Helvetica" pitchFamily="-106" charset="0"/>
                <a:sym typeface="Hiragino Maru Gothic Pro" charset="-128"/>
              </a:rPr>
              <a:t>を使用したシステム事例</a:t>
            </a:r>
            <a:endParaRPr lang="ja-JP" altLang="en-US" sz="1700">
              <a:solidFill>
                <a:srgbClr val="000000"/>
              </a:solidFill>
              <a:latin typeface="Helvetica" pitchFamily="-106" charset="0"/>
              <a:cs typeface="Helvetica" pitchFamily="-106" charset="0"/>
              <a:sym typeface="Helvetica" pitchFamily="-106" charset="0"/>
            </a:endParaRPr>
          </a:p>
        </p:txBody>
      </p:sp>
      <p:sp>
        <p:nvSpPr>
          <p:cNvPr id="8205" name="タイトル 1"/>
          <p:cNvSpPr txBox="1">
            <a:spLocks/>
          </p:cNvSpPr>
          <p:nvPr/>
        </p:nvSpPr>
        <p:spPr bwMode="auto">
          <a:xfrm>
            <a:off x="237067" y="397369"/>
            <a:ext cx="11704320" cy="12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4800" b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IoT</a:t>
            </a:r>
            <a:r>
              <a:rPr lang="en-US" altLang="ja-JP" sz="4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Solutions</a:t>
            </a:r>
            <a:endParaRPr lang="ja-JP" altLang="en-US" sz="4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206" name="AutoShape 10"/>
          <p:cNvSpPr>
            <a:spLocks/>
          </p:cNvSpPr>
          <p:nvPr/>
        </p:nvSpPr>
        <p:spPr bwMode="auto">
          <a:xfrm>
            <a:off x="4397023" y="5183858"/>
            <a:ext cx="4395894" cy="686364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97" tIns="50797" rIns="50797" bIns="50797" anchor="ctr"/>
          <a:lstStyle>
            <a:lvl1pPr algn="l" defTabSz="641350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algn="l" defTabSz="6413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defTabSz="64135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defTabSz="64135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defTabSz="64135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 smtClean="0">
                <a:solidFill>
                  <a:srgbClr val="008000"/>
                </a:solidFill>
                <a:latin typeface="+mn-lt"/>
                <a:cs typeface="Helvetica" pitchFamily="-106" charset="0"/>
                <a:sym typeface="Helvetica" pitchFamily="-106" charset="0"/>
              </a:rPr>
              <a:t>Utilization of RFID technology</a:t>
            </a:r>
            <a:endParaRPr lang="ja-JP" altLang="ja-JP" sz="2000" b="1" dirty="0">
              <a:solidFill>
                <a:srgbClr val="008000"/>
              </a:solidFill>
              <a:latin typeface="+mn-lt"/>
              <a:cs typeface="Helvetica" pitchFamily="-106" charset="0"/>
              <a:sym typeface="Helvetica" pitchFamily="-106" charset="0"/>
            </a:endParaRPr>
          </a:p>
        </p:txBody>
      </p:sp>
      <p:pic>
        <p:nvPicPr>
          <p:cNvPr id="8207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6791396"/>
            <a:ext cx="2016196" cy="153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pic>
        <p:nvPicPr>
          <p:cNvPr id="8208" name="図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9" b="27975"/>
          <a:stretch>
            <a:fillRect/>
          </a:stretch>
        </p:blipFill>
        <p:spPr bwMode="auto">
          <a:xfrm>
            <a:off x="5788942" y="5870223"/>
            <a:ext cx="1167272" cy="114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Freeform 31"/>
          <p:cNvSpPr>
            <a:spLocks/>
          </p:cNvSpPr>
          <p:nvPr/>
        </p:nvSpPr>
        <p:spPr bwMode="auto">
          <a:xfrm rot="3697053">
            <a:off x="5149992" y="5863449"/>
            <a:ext cx="508001" cy="955041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sp>
        <p:nvSpPr>
          <p:cNvPr id="8210" name="Freeform 31"/>
          <p:cNvSpPr>
            <a:spLocks/>
          </p:cNvSpPr>
          <p:nvPr/>
        </p:nvSpPr>
        <p:spPr bwMode="auto">
          <a:xfrm rot="3697053">
            <a:off x="5121770" y="5704277"/>
            <a:ext cx="507999" cy="952782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sp>
        <p:nvSpPr>
          <p:cNvPr id="8211" name="Freeform 31"/>
          <p:cNvSpPr>
            <a:spLocks/>
          </p:cNvSpPr>
          <p:nvPr/>
        </p:nvSpPr>
        <p:spPr bwMode="auto">
          <a:xfrm rot="3697053">
            <a:off x="5148863" y="5975210"/>
            <a:ext cx="510258" cy="955041"/>
          </a:xfrm>
          <a:custGeom>
            <a:avLst/>
            <a:gdLst>
              <a:gd name="T0" fmla="*/ 2147483647 w 453"/>
              <a:gd name="T1" fmla="*/ 2147483647 h 1361"/>
              <a:gd name="T2" fmla="*/ 2147483647 w 453"/>
              <a:gd name="T3" fmla="*/ 2147483647 h 1361"/>
              <a:gd name="T4" fmla="*/ 2147483647 w 453"/>
              <a:gd name="T5" fmla="*/ 2147483647 h 1361"/>
              <a:gd name="T6" fmla="*/ 2147483647 w 453"/>
              <a:gd name="T7" fmla="*/ 0 h 1361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1361"/>
              <a:gd name="T14" fmla="*/ 453 w 453"/>
              <a:gd name="T15" fmla="*/ 1361 h 13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1361">
                <a:moveTo>
                  <a:pt x="362" y="1361"/>
                </a:moveTo>
                <a:cubicBezTo>
                  <a:pt x="226" y="1191"/>
                  <a:pt x="90" y="1021"/>
                  <a:pt x="45" y="862"/>
                </a:cubicBezTo>
                <a:cubicBezTo>
                  <a:pt x="0" y="703"/>
                  <a:pt x="22" y="552"/>
                  <a:pt x="90" y="408"/>
                </a:cubicBezTo>
                <a:cubicBezTo>
                  <a:pt x="158" y="264"/>
                  <a:pt x="305" y="132"/>
                  <a:pt x="453" y="0"/>
                </a:cubicBezTo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ja-JP" altLang="en-US"/>
          </a:p>
        </p:txBody>
      </p:sp>
      <p:graphicFrame>
        <p:nvGraphicFramePr>
          <p:cNvPr id="8212" name="オブジェクト 1"/>
          <p:cNvGraphicFramePr>
            <a:graphicFrameLocks noChangeAspect="1"/>
          </p:cNvGraphicFramePr>
          <p:nvPr/>
        </p:nvGraphicFramePr>
        <p:xfrm>
          <a:off x="4745850" y="7132322"/>
          <a:ext cx="1171787" cy="1124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Image" r:id="rId9" imgW="5904762" imgH="5676190" progId="PhotoshopElements.Image.9">
                  <p:embed/>
                </p:oleObj>
              </mc:Choice>
              <mc:Fallback>
                <p:oleObj name="Image" r:id="rId9" imgW="5904762" imgH="5676190" progId="PhotoshopElements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850" y="7132322"/>
                        <a:ext cx="1171787" cy="11243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4403797" y="1603184"/>
            <a:ext cx="3244426" cy="84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650230" algn="ctr" rtl="0" fontAlgn="base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1300460" algn="ctr" rtl="0" fontAlgn="base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950690" algn="ctr" rtl="0" fontAlgn="base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2600919" algn="ctr" rtl="0" fontAlgn="base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2128" eaLnBrk="1"/>
            <a:r>
              <a:rPr lang="en-US" altLang="ja-JP" sz="2000" b="1" kern="0" dirty="0" smtClean="0">
                <a:solidFill>
                  <a:srgbClr val="008000"/>
                </a:solidFill>
                <a:latin typeface="+mn-lt"/>
                <a:ea typeface="ＭＳ Ｐゴシック" pitchFamily="50" charset="-128"/>
              </a:rPr>
              <a:t>Inventory Control System</a:t>
            </a:r>
            <a:endParaRPr lang="ja-JP" altLang="ja-JP" sz="2000" b="1" kern="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8298534" y="1578946"/>
            <a:ext cx="3244426" cy="84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650230" algn="ctr" rtl="0" fontAlgn="base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1300460" algn="ctr" rtl="0" fontAlgn="base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950690" algn="ctr" rtl="0" fontAlgn="base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2600919" algn="ctr" rtl="0" fontAlgn="base">
              <a:spcBef>
                <a:spcPct val="0"/>
              </a:spcBef>
              <a:spcAft>
                <a:spcPct val="0"/>
              </a:spcAft>
              <a:defRPr kumimoji="1" sz="63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2128" eaLnBrk="1"/>
            <a:r>
              <a:rPr lang="en-US" altLang="ja-JP" sz="2000" b="1" kern="0" dirty="0" smtClean="0">
                <a:solidFill>
                  <a:srgbClr val="008000"/>
                </a:solidFill>
                <a:latin typeface="+mn-lt"/>
                <a:ea typeface="ＭＳ Ｐゴシック" pitchFamily="50" charset="-128"/>
              </a:rPr>
              <a:t>Tool Management System</a:t>
            </a:r>
            <a:endParaRPr lang="ja-JP" altLang="ja-JP" sz="2000" b="1" kern="0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6265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93688" y="65460"/>
            <a:ext cx="9334500" cy="850900"/>
          </a:xfrm>
        </p:spPr>
        <p:txBody>
          <a:bodyPr/>
          <a:lstStyle/>
          <a:p>
            <a:pPr algn="l" defTabSz="914400" eaLnBrk="1"/>
            <a:r>
              <a:rPr lang="en-US" altLang="ja-JP" sz="3200" dirty="0">
                <a:solidFill>
                  <a:schemeClr val="tx1"/>
                </a:solidFill>
                <a:ea typeface="ＭＳ Ｐゴシック" pitchFamily="50" charset="-128"/>
                <a:sym typeface="Hiragino Maru Gothic Pro" charset="0"/>
              </a:rPr>
              <a:t>Operation &amp; Maintenance supporting System</a:t>
            </a:r>
            <a:endParaRPr lang="ja-JP" altLang="ja-JP" sz="3200" dirty="0" smtClean="0">
              <a:solidFill>
                <a:schemeClr val="tx1"/>
              </a:solidFill>
              <a:ea typeface="ＭＳ Ｐゴシック" pitchFamily="50" charset="-128"/>
            </a:endParaRPr>
          </a:p>
        </p:txBody>
      </p:sp>
      <p:sp>
        <p:nvSpPr>
          <p:cNvPr id="25603" name="AutoShape 2"/>
          <p:cNvSpPr>
            <a:spLocks/>
          </p:cNvSpPr>
          <p:nvPr/>
        </p:nvSpPr>
        <p:spPr bwMode="auto">
          <a:xfrm>
            <a:off x="203200" y="927100"/>
            <a:ext cx="2806700" cy="850900"/>
          </a:xfrm>
          <a:custGeom>
            <a:avLst/>
            <a:gdLst>
              <a:gd name="T0" fmla="*/ 1403350 w 21600"/>
              <a:gd name="T1" fmla="*/ 425450 h 21600"/>
              <a:gd name="T2" fmla="*/ 1403350 w 21600"/>
              <a:gd name="T3" fmla="*/ 425450 h 21600"/>
              <a:gd name="T4" fmla="*/ 1403350 w 21600"/>
              <a:gd name="T5" fmla="*/ 425450 h 21600"/>
              <a:gd name="T6" fmla="*/ 1403350 w 21600"/>
              <a:gd name="T7" fmla="*/ 4254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32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(Current)</a:t>
            </a:r>
            <a:endParaRPr lang="ja-JP" altLang="ja-JP" sz="320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5604" name="Picture 3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12954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4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5113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5" descr="dropped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863600"/>
            <a:ext cx="16256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6" descr="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1931988"/>
            <a:ext cx="1230313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8" name="Picture 7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3716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9" name="Picture 8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875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0" name="Picture 9" descr="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006600"/>
            <a:ext cx="1230313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1" name="Line 10"/>
          <p:cNvSpPr>
            <a:spLocks noChangeShapeType="1"/>
          </p:cNvSpPr>
          <p:nvPr/>
        </p:nvSpPr>
        <p:spPr bwMode="auto">
          <a:xfrm flipV="1">
            <a:off x="6311900" y="1087438"/>
            <a:ext cx="1198563" cy="2011362"/>
          </a:xfrm>
          <a:prstGeom prst="line">
            <a:avLst/>
          </a:prstGeom>
          <a:noFill/>
          <a:ln w="76200">
            <a:solidFill>
              <a:srgbClr val="FFF76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612" name="Line 11"/>
          <p:cNvSpPr>
            <a:spLocks noChangeShapeType="1"/>
          </p:cNvSpPr>
          <p:nvPr/>
        </p:nvSpPr>
        <p:spPr bwMode="auto">
          <a:xfrm>
            <a:off x="311150" y="4037013"/>
            <a:ext cx="12201525" cy="25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613" name="AutoShape 12"/>
          <p:cNvSpPr>
            <a:spLocks/>
          </p:cNvSpPr>
          <p:nvPr/>
        </p:nvSpPr>
        <p:spPr bwMode="auto">
          <a:xfrm>
            <a:off x="0" y="4089400"/>
            <a:ext cx="6596062" cy="850900"/>
          </a:xfrm>
          <a:custGeom>
            <a:avLst/>
            <a:gdLst>
              <a:gd name="T0" fmla="*/ 1403350 w 21600"/>
              <a:gd name="T1" fmla="*/ 425450 h 21600"/>
              <a:gd name="T2" fmla="*/ 1403350 w 21600"/>
              <a:gd name="T3" fmla="*/ 425450 h 21600"/>
              <a:gd name="T4" fmla="*/ 1403350 w 21600"/>
              <a:gd name="T5" fmla="*/ 425450 h 21600"/>
              <a:gd name="T6" fmla="*/ 1403350 w 21600"/>
              <a:gd name="T7" fmla="*/ 4254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32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(</a:t>
            </a:r>
            <a:r>
              <a:rPr lang="en-US" altLang="ja-JP" sz="2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After implementation)</a:t>
            </a:r>
            <a:endParaRPr lang="ja-JP" altLang="ja-JP" sz="280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5614" name="Picture 13" descr="dropped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935538"/>
            <a:ext cx="1595438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5" name="Picture 14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63373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6" name="Picture 15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5532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7" name="Picture 16" descr="dropped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6845300"/>
            <a:ext cx="687388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8" name="AutoShape 17"/>
          <p:cNvSpPr>
            <a:spLocks/>
          </p:cNvSpPr>
          <p:nvPr/>
        </p:nvSpPr>
        <p:spPr bwMode="auto">
          <a:xfrm rot="17400000" flipH="1">
            <a:off x="3449638" y="7688263"/>
            <a:ext cx="279400" cy="1384300"/>
          </a:xfrm>
          <a:custGeom>
            <a:avLst/>
            <a:gdLst>
              <a:gd name="T0" fmla="*/ 139700 w 21600"/>
              <a:gd name="T1" fmla="*/ 692150 h 21600"/>
              <a:gd name="T2" fmla="*/ 139700 w 21600"/>
              <a:gd name="T3" fmla="*/ 692150 h 21600"/>
              <a:gd name="T4" fmla="*/ 139700 w 21600"/>
              <a:gd name="T5" fmla="*/ 692150 h 21600"/>
              <a:gd name="T6" fmla="*/ 139700 w 21600"/>
              <a:gd name="T7" fmla="*/ 6921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16739" y="11757"/>
                </a:lnTo>
                <a:lnTo>
                  <a:pt x="13961" y="7925"/>
                </a:lnTo>
                <a:lnTo>
                  <a:pt x="8845" y="17015"/>
                </a:lnTo>
                <a:lnTo>
                  <a:pt x="6067" y="11939"/>
                </a:lnTo>
                <a:lnTo>
                  <a:pt x="0" y="21599"/>
                </a:lnTo>
                <a:lnTo>
                  <a:pt x="3838" y="6163"/>
                </a:lnTo>
                <a:lnTo>
                  <a:pt x="9100" y="10618"/>
                </a:lnTo>
                <a:lnTo>
                  <a:pt x="13267" y="2641"/>
                </a:lnTo>
                <a:lnTo>
                  <a:pt x="16153" y="6163"/>
                </a:lnTo>
                <a:lnTo>
                  <a:pt x="21599" y="0"/>
                </a:lnTo>
                <a:close/>
              </a:path>
            </a:pathLst>
          </a:custGeom>
          <a:solidFill>
            <a:srgbClr val="FFFB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</a:endParaRPr>
          </a:p>
        </p:txBody>
      </p:sp>
      <p:pic>
        <p:nvPicPr>
          <p:cNvPr id="25619" name="Picture 18" descr="dropped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7740650"/>
            <a:ext cx="133985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20" name="Picture 19" descr="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6394450"/>
            <a:ext cx="1903412" cy="222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21" name="AutoShape 20"/>
          <p:cNvSpPr>
            <a:spLocks/>
          </p:cNvSpPr>
          <p:nvPr/>
        </p:nvSpPr>
        <p:spPr bwMode="auto">
          <a:xfrm>
            <a:off x="546100" y="7251700"/>
            <a:ext cx="990600" cy="774700"/>
          </a:xfrm>
          <a:prstGeom prst="rightArrow">
            <a:avLst>
              <a:gd name="adj1" fmla="val 58065"/>
              <a:gd name="adj2" fmla="val 52160"/>
            </a:avLst>
          </a:prstGeom>
          <a:solidFill>
            <a:srgbClr val="94E3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  <a:sym typeface="Gill Sans" charset="0"/>
            </a:endParaRPr>
          </a:p>
        </p:txBody>
      </p:sp>
      <p:sp>
        <p:nvSpPr>
          <p:cNvPr id="25622" name="AutoShape 21"/>
          <p:cNvSpPr>
            <a:spLocks/>
          </p:cNvSpPr>
          <p:nvPr/>
        </p:nvSpPr>
        <p:spPr bwMode="auto">
          <a:xfrm>
            <a:off x="546100" y="6591300"/>
            <a:ext cx="508000" cy="1270000"/>
          </a:xfrm>
          <a:custGeom>
            <a:avLst/>
            <a:gdLst>
              <a:gd name="T0" fmla="*/ 254000 w 21600"/>
              <a:gd name="T1" fmla="*/ 635000 h 21600"/>
              <a:gd name="T2" fmla="*/ 254000 w 21600"/>
              <a:gd name="T3" fmla="*/ 635000 h 21600"/>
              <a:gd name="T4" fmla="*/ 254000 w 21600"/>
              <a:gd name="T5" fmla="*/ 635000 h 21600"/>
              <a:gd name="T6" fmla="*/ 254000 w 21600"/>
              <a:gd name="T7" fmla="*/ 6350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4E3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5623" name="Group 22"/>
          <p:cNvGrpSpPr>
            <a:grpSpLocks/>
          </p:cNvGrpSpPr>
          <p:nvPr/>
        </p:nvGrpSpPr>
        <p:grpSpPr bwMode="auto">
          <a:xfrm>
            <a:off x="9632950" y="4186238"/>
            <a:ext cx="2806700" cy="1828800"/>
            <a:chOff x="0" y="0"/>
            <a:chExt cx="2806701" cy="1828803"/>
          </a:xfrm>
        </p:grpSpPr>
        <p:sp>
          <p:nvSpPr>
            <p:cNvPr id="25663" name="Line 23"/>
            <p:cNvSpPr>
              <a:spLocks noChangeShapeType="1"/>
            </p:cNvSpPr>
            <p:nvPr/>
          </p:nvSpPr>
          <p:spPr bwMode="auto">
            <a:xfrm flipV="1">
              <a:off x="0" y="598649"/>
              <a:ext cx="1909340" cy="648539"/>
            </a:xfrm>
            <a:prstGeom prst="line">
              <a:avLst/>
            </a:prstGeom>
            <a:noFill/>
            <a:ln w="9525">
              <a:solidFill>
                <a:srgbClr val="AA7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ja-JP" altLang="en-US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5664" name="Line 24"/>
            <p:cNvSpPr>
              <a:spLocks noChangeShapeType="1"/>
            </p:cNvSpPr>
            <p:nvPr/>
          </p:nvSpPr>
          <p:spPr bwMode="auto">
            <a:xfrm flipV="1">
              <a:off x="1900953" y="0"/>
              <a:ext cx="1399" cy="582833"/>
            </a:xfrm>
            <a:prstGeom prst="line">
              <a:avLst/>
            </a:prstGeom>
            <a:noFill/>
            <a:ln w="9525">
              <a:solidFill>
                <a:srgbClr val="AA7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ja-JP" altLang="en-US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5665" name="Line 25"/>
            <p:cNvSpPr>
              <a:spLocks noChangeShapeType="1"/>
            </p:cNvSpPr>
            <p:nvPr/>
          </p:nvSpPr>
          <p:spPr bwMode="auto">
            <a:xfrm>
              <a:off x="1909339" y="609601"/>
              <a:ext cx="897362" cy="278640"/>
            </a:xfrm>
            <a:prstGeom prst="line">
              <a:avLst/>
            </a:prstGeom>
            <a:noFill/>
            <a:ln w="9525">
              <a:solidFill>
                <a:srgbClr val="AA7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ja-JP" altLang="en-US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25666" name="Group 26"/>
            <p:cNvGrpSpPr>
              <a:grpSpLocks/>
            </p:cNvGrpSpPr>
            <p:nvPr/>
          </p:nvGrpSpPr>
          <p:grpSpPr bwMode="auto">
            <a:xfrm>
              <a:off x="599638" y="475755"/>
              <a:ext cx="2163732" cy="1353048"/>
              <a:chOff x="0" y="-1"/>
              <a:chExt cx="2163731" cy="1353049"/>
            </a:xfrm>
          </p:grpSpPr>
          <p:pic>
            <p:nvPicPr>
              <p:cNvPr id="25669" name="Picture 27" descr="image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92" y="0"/>
                <a:ext cx="1410339" cy="9320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5670" name="Picture 28" descr="image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33619"/>
                <a:ext cx="1692686" cy="11194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317" name="AutoShape 29"/>
            <p:cNvSpPr>
              <a:spLocks/>
            </p:cNvSpPr>
            <p:nvPr/>
          </p:nvSpPr>
          <p:spPr bwMode="auto">
            <a:xfrm>
              <a:off x="280988" y="12700"/>
              <a:ext cx="823912" cy="812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30" y="3367"/>
                  </a:moveTo>
                  <a:lnTo>
                    <a:pt x="0" y="21599"/>
                  </a:lnTo>
                  <a:lnTo>
                    <a:pt x="21599" y="14973"/>
                  </a:lnTo>
                  <a:lnTo>
                    <a:pt x="21599" y="0"/>
                  </a:lnTo>
                  <a:lnTo>
                    <a:pt x="0" y="3331"/>
                  </a:lnTo>
                </a:path>
              </a:pathLst>
            </a:custGeom>
            <a:solidFill>
              <a:srgbClr val="CBCBCB"/>
            </a:solidFill>
            <a:ln w="317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63500" dist="38100" dir="81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 anchor="ctr"/>
            <a:lstStyle>
              <a:lvl1pPr marL="39688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137160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182880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228600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274320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defTabSz="914400">
                <a:defRPr/>
              </a:pPr>
              <a:endParaRPr lang="ja-JP" altLang="ja-JP" dirty="0" smtClean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5668" name="AutoShape 30"/>
            <p:cNvSpPr>
              <a:spLocks/>
            </p:cNvSpPr>
            <p:nvPr/>
          </p:nvSpPr>
          <p:spPr bwMode="auto">
            <a:xfrm>
              <a:off x="331268" y="57188"/>
              <a:ext cx="724041" cy="716677"/>
            </a:xfrm>
            <a:custGeom>
              <a:avLst/>
              <a:gdLst>
                <a:gd name="T0" fmla="*/ 362021 w 21600"/>
                <a:gd name="T1" fmla="*/ 358339 h 21600"/>
                <a:gd name="T2" fmla="*/ 362021 w 21600"/>
                <a:gd name="T3" fmla="*/ 358339 h 21600"/>
                <a:gd name="T4" fmla="*/ 362021 w 21600"/>
                <a:gd name="T5" fmla="*/ 358339 h 21600"/>
                <a:gd name="T6" fmla="*/ 362021 w 21600"/>
                <a:gd name="T7" fmla="*/ 35833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0" y="3367"/>
                  </a:moveTo>
                  <a:lnTo>
                    <a:pt x="0" y="21599"/>
                  </a:lnTo>
                  <a:lnTo>
                    <a:pt x="21600" y="14973"/>
                  </a:lnTo>
                  <a:lnTo>
                    <a:pt x="21600" y="0"/>
                  </a:lnTo>
                  <a:lnTo>
                    <a:pt x="0" y="3332"/>
                  </a:lnTo>
                </a:path>
              </a:pathLst>
            </a:custGeom>
            <a:gradFill rotWithShape="0">
              <a:gsLst>
                <a:gs pos="0">
                  <a:srgbClr val="0048AA"/>
                </a:gs>
                <a:gs pos="100000">
                  <a:srgbClr val="002258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ja-JP" altLang="en-US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25624" name="Group 31"/>
          <p:cNvGrpSpPr>
            <a:grpSpLocks/>
          </p:cNvGrpSpPr>
          <p:nvPr/>
        </p:nvGrpSpPr>
        <p:grpSpPr bwMode="auto">
          <a:xfrm>
            <a:off x="9715500" y="165100"/>
            <a:ext cx="2806700" cy="1943100"/>
            <a:chOff x="0" y="0"/>
            <a:chExt cx="2806701" cy="1943101"/>
          </a:xfrm>
        </p:grpSpPr>
        <p:sp>
          <p:nvSpPr>
            <p:cNvPr id="25655" name="Line 32"/>
            <p:cNvSpPr>
              <a:spLocks noChangeShapeType="1"/>
            </p:cNvSpPr>
            <p:nvPr/>
          </p:nvSpPr>
          <p:spPr bwMode="auto">
            <a:xfrm flipV="1">
              <a:off x="0" y="636064"/>
              <a:ext cx="1909339" cy="689072"/>
            </a:xfrm>
            <a:prstGeom prst="line">
              <a:avLst/>
            </a:prstGeom>
            <a:noFill/>
            <a:ln w="9525">
              <a:solidFill>
                <a:srgbClr val="AA7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ja-JP" altLang="en-US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5656" name="Line 33"/>
            <p:cNvSpPr>
              <a:spLocks noChangeShapeType="1"/>
            </p:cNvSpPr>
            <p:nvPr/>
          </p:nvSpPr>
          <p:spPr bwMode="auto">
            <a:xfrm flipV="1">
              <a:off x="1900952" y="0"/>
              <a:ext cx="1399" cy="619259"/>
            </a:xfrm>
            <a:prstGeom prst="line">
              <a:avLst/>
            </a:prstGeom>
            <a:noFill/>
            <a:ln w="9525">
              <a:solidFill>
                <a:srgbClr val="AA7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ja-JP" altLang="en-US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5657" name="Line 34"/>
            <p:cNvSpPr>
              <a:spLocks noChangeShapeType="1"/>
            </p:cNvSpPr>
            <p:nvPr/>
          </p:nvSpPr>
          <p:spPr bwMode="auto">
            <a:xfrm>
              <a:off x="1909338" y="647700"/>
              <a:ext cx="897363" cy="296055"/>
            </a:xfrm>
            <a:prstGeom prst="line">
              <a:avLst/>
            </a:prstGeom>
            <a:noFill/>
            <a:ln w="9525">
              <a:solidFill>
                <a:srgbClr val="AA7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ja-JP" altLang="en-US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25658" name="Group 35"/>
            <p:cNvGrpSpPr>
              <a:grpSpLocks/>
            </p:cNvGrpSpPr>
            <p:nvPr/>
          </p:nvGrpSpPr>
          <p:grpSpPr bwMode="auto">
            <a:xfrm>
              <a:off x="599638" y="505490"/>
              <a:ext cx="2163732" cy="1437611"/>
              <a:chOff x="0" y="-1"/>
              <a:chExt cx="2163732" cy="1437612"/>
            </a:xfrm>
          </p:grpSpPr>
          <p:pic>
            <p:nvPicPr>
              <p:cNvPr id="25661" name="Picture 36" descr="image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92" y="0"/>
                <a:ext cx="1410340" cy="9902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5662" name="Picture 37" descr="image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48220"/>
                <a:ext cx="1692686" cy="11893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326" name="AutoShape 38"/>
            <p:cNvSpPr>
              <a:spLocks/>
            </p:cNvSpPr>
            <p:nvPr/>
          </p:nvSpPr>
          <p:spPr bwMode="auto">
            <a:xfrm>
              <a:off x="280988" y="12700"/>
              <a:ext cx="823912" cy="863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9" y="3367"/>
                  </a:moveTo>
                  <a:lnTo>
                    <a:pt x="0" y="21600"/>
                  </a:lnTo>
                  <a:lnTo>
                    <a:pt x="21600" y="14974"/>
                  </a:lnTo>
                  <a:lnTo>
                    <a:pt x="21600" y="0"/>
                  </a:lnTo>
                  <a:lnTo>
                    <a:pt x="0" y="3331"/>
                  </a:lnTo>
                </a:path>
              </a:pathLst>
            </a:custGeom>
            <a:solidFill>
              <a:srgbClr val="CBCBCB"/>
            </a:solidFill>
            <a:ln w="317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63500" dist="38100" dir="81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 anchor="ctr"/>
            <a:lstStyle>
              <a:lvl1pPr marL="39688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137160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182880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228600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274320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defTabSz="914400">
                <a:defRPr/>
              </a:pPr>
              <a:endParaRPr lang="ja-JP" altLang="ja-JP" dirty="0" smtClean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5660" name="AutoShape 39"/>
            <p:cNvSpPr>
              <a:spLocks/>
            </p:cNvSpPr>
            <p:nvPr/>
          </p:nvSpPr>
          <p:spPr bwMode="auto">
            <a:xfrm>
              <a:off x="331268" y="60762"/>
              <a:ext cx="724041" cy="761469"/>
            </a:xfrm>
            <a:custGeom>
              <a:avLst/>
              <a:gdLst>
                <a:gd name="T0" fmla="*/ 362021 w 21600"/>
                <a:gd name="T1" fmla="*/ 380735 h 21600"/>
                <a:gd name="T2" fmla="*/ 362021 w 21600"/>
                <a:gd name="T3" fmla="*/ 380735 h 21600"/>
                <a:gd name="T4" fmla="*/ 362021 w 21600"/>
                <a:gd name="T5" fmla="*/ 380735 h 21600"/>
                <a:gd name="T6" fmla="*/ 362021 w 21600"/>
                <a:gd name="T7" fmla="*/ 38073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0" y="3367"/>
                  </a:moveTo>
                  <a:lnTo>
                    <a:pt x="0" y="21599"/>
                  </a:lnTo>
                  <a:lnTo>
                    <a:pt x="21599" y="14974"/>
                  </a:lnTo>
                  <a:lnTo>
                    <a:pt x="21599" y="0"/>
                  </a:lnTo>
                  <a:lnTo>
                    <a:pt x="0" y="3331"/>
                  </a:lnTo>
                </a:path>
              </a:pathLst>
            </a:custGeom>
            <a:gradFill rotWithShape="0">
              <a:gsLst>
                <a:gs pos="0">
                  <a:srgbClr val="0048AA"/>
                </a:gs>
                <a:gs pos="100000">
                  <a:srgbClr val="002258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ja-JP" altLang="en-US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25625" name="Picture 40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15875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26" name="AutoShape 41"/>
          <p:cNvSpPr>
            <a:spLocks/>
          </p:cNvSpPr>
          <p:nvPr/>
        </p:nvSpPr>
        <p:spPr bwMode="auto">
          <a:xfrm>
            <a:off x="177800" y="1790700"/>
            <a:ext cx="2463800" cy="800100"/>
          </a:xfrm>
          <a:custGeom>
            <a:avLst/>
            <a:gdLst>
              <a:gd name="T0" fmla="*/ 1231900 w 21600"/>
              <a:gd name="T1" fmla="*/ 400050 h 21600"/>
              <a:gd name="T2" fmla="*/ 1231900 w 21600"/>
              <a:gd name="T3" fmla="*/ 400050 h 21600"/>
              <a:gd name="T4" fmla="*/ 1231900 w 21600"/>
              <a:gd name="T5" fmla="*/ 400050 h 21600"/>
              <a:gd name="T6" fmla="*/ 1231900 w 21600"/>
              <a:gd name="T7" fmla="*/ 400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Prepare instruction sheet by </a:t>
            </a:r>
            <a:r>
              <a:rPr lang="ja-JP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EXCEL</a:t>
            </a:r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.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5627" name="AutoShape 42"/>
          <p:cNvSpPr>
            <a:spLocks/>
          </p:cNvSpPr>
          <p:nvPr/>
        </p:nvSpPr>
        <p:spPr bwMode="auto">
          <a:xfrm>
            <a:off x="2755900" y="3124200"/>
            <a:ext cx="2489200" cy="812800"/>
          </a:xfrm>
          <a:custGeom>
            <a:avLst/>
            <a:gdLst>
              <a:gd name="T0" fmla="*/ 1244600 w 21600"/>
              <a:gd name="T1" fmla="*/ 406400 h 21600"/>
              <a:gd name="T2" fmla="*/ 1244600 w 21600"/>
              <a:gd name="T3" fmla="*/ 406400 h 21600"/>
              <a:gd name="T4" fmla="*/ 1244600 w 21600"/>
              <a:gd name="T5" fmla="*/ 406400 h 21600"/>
              <a:gd name="T6" fmla="*/ 1244600 w 21600"/>
              <a:gd name="T7" fmla="*/ 406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Work based on instruction sheet on paper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5628" name="AutoShape 43"/>
          <p:cNvSpPr>
            <a:spLocks/>
          </p:cNvSpPr>
          <p:nvPr/>
        </p:nvSpPr>
        <p:spPr bwMode="auto">
          <a:xfrm>
            <a:off x="5710312" y="3136900"/>
            <a:ext cx="3208885" cy="812800"/>
          </a:xfrm>
          <a:custGeom>
            <a:avLst/>
            <a:gdLst>
              <a:gd name="T0" fmla="*/ 1466850 w 21600"/>
              <a:gd name="T1" fmla="*/ 406400 h 21600"/>
              <a:gd name="T2" fmla="*/ 1466850 w 21600"/>
              <a:gd name="T3" fmla="*/ 406400 h 21600"/>
              <a:gd name="T4" fmla="*/ 1466850 w 21600"/>
              <a:gd name="T5" fmla="*/ 406400 h 21600"/>
              <a:gd name="T6" fmla="*/ 1466850 w 21600"/>
              <a:gd name="T7" fmla="*/ 406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After check current instruction on paper, go to next.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5629" name="Picture 44" descr="dropped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900" y="1714500"/>
            <a:ext cx="1157288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30" name="AutoShape 45"/>
          <p:cNvSpPr>
            <a:spLocks/>
          </p:cNvSpPr>
          <p:nvPr/>
        </p:nvSpPr>
        <p:spPr bwMode="auto">
          <a:xfrm>
            <a:off x="9499599" y="3187700"/>
            <a:ext cx="2896719" cy="812800"/>
          </a:xfrm>
          <a:custGeom>
            <a:avLst/>
            <a:gdLst>
              <a:gd name="T0" fmla="*/ 1073150 w 21600"/>
              <a:gd name="T1" fmla="*/ 406400 h 21600"/>
              <a:gd name="T2" fmla="*/ 1073150 w 21600"/>
              <a:gd name="T3" fmla="*/ 406400 h 21600"/>
              <a:gd name="T4" fmla="*/ 1073150 w 21600"/>
              <a:gd name="T5" fmla="*/ 406400 h 21600"/>
              <a:gd name="T6" fmla="*/ 1073150 w 21600"/>
              <a:gd name="T7" fmla="*/ 406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Report by the phone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5631" name="AutoShape 46"/>
          <p:cNvSpPr>
            <a:spLocks/>
          </p:cNvSpPr>
          <p:nvPr/>
        </p:nvSpPr>
        <p:spPr bwMode="auto">
          <a:xfrm>
            <a:off x="237704" y="6100936"/>
            <a:ext cx="2798762" cy="800100"/>
          </a:xfrm>
          <a:custGeom>
            <a:avLst/>
            <a:gdLst>
              <a:gd name="T0" fmla="*/ 952500 w 21600"/>
              <a:gd name="T1" fmla="*/ 400050 h 21600"/>
              <a:gd name="T2" fmla="*/ 952500 w 21600"/>
              <a:gd name="T3" fmla="*/ 400050 h 21600"/>
              <a:gd name="T4" fmla="*/ 952500 w 21600"/>
              <a:gd name="T5" fmla="*/ 400050 h 21600"/>
              <a:gd name="T6" fmla="*/ 952500 w 21600"/>
              <a:gd name="T7" fmla="*/ 400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e-slip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5632" name="Picture 47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4262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33" name="Picture 48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66421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34" name="Picture 49" descr="dropped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845300"/>
            <a:ext cx="687388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35" name="Picture 50" descr="dropped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7886700"/>
            <a:ext cx="1338263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36" name="Line 51"/>
          <p:cNvSpPr>
            <a:spLocks noChangeShapeType="1"/>
          </p:cNvSpPr>
          <p:nvPr/>
        </p:nvSpPr>
        <p:spPr bwMode="auto">
          <a:xfrm flipV="1">
            <a:off x="7658100" y="6415088"/>
            <a:ext cx="889000" cy="2084387"/>
          </a:xfrm>
          <a:prstGeom prst="line">
            <a:avLst/>
          </a:prstGeom>
          <a:noFill/>
          <a:ln w="76200">
            <a:solidFill>
              <a:srgbClr val="FFF76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5637" name="Line 52"/>
          <p:cNvSpPr>
            <a:spLocks noChangeShapeType="1"/>
          </p:cNvSpPr>
          <p:nvPr/>
        </p:nvSpPr>
        <p:spPr bwMode="auto">
          <a:xfrm flipH="1">
            <a:off x="6326188" y="2797175"/>
            <a:ext cx="165100" cy="309563"/>
          </a:xfrm>
          <a:prstGeom prst="line">
            <a:avLst/>
          </a:prstGeom>
          <a:noFill/>
          <a:ln w="101600">
            <a:solidFill>
              <a:srgbClr val="92929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638" name="Line 53"/>
          <p:cNvSpPr>
            <a:spLocks noChangeShapeType="1"/>
          </p:cNvSpPr>
          <p:nvPr/>
        </p:nvSpPr>
        <p:spPr bwMode="auto">
          <a:xfrm flipH="1">
            <a:off x="7670800" y="8153400"/>
            <a:ext cx="133350" cy="346075"/>
          </a:xfrm>
          <a:prstGeom prst="line">
            <a:avLst/>
          </a:prstGeom>
          <a:noFill/>
          <a:ln w="101600">
            <a:solidFill>
              <a:srgbClr val="92929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5639" name="AutoShape 54"/>
          <p:cNvSpPr>
            <a:spLocks/>
          </p:cNvSpPr>
          <p:nvPr/>
        </p:nvSpPr>
        <p:spPr bwMode="auto">
          <a:xfrm rot="17400000" flipH="1">
            <a:off x="7196138" y="8069263"/>
            <a:ext cx="203200" cy="647700"/>
          </a:xfrm>
          <a:custGeom>
            <a:avLst/>
            <a:gdLst>
              <a:gd name="T0" fmla="*/ 101600 w 21600"/>
              <a:gd name="T1" fmla="*/ 323850 h 21600"/>
              <a:gd name="T2" fmla="*/ 101600 w 21600"/>
              <a:gd name="T3" fmla="*/ 323850 h 21600"/>
              <a:gd name="T4" fmla="*/ 101600 w 21600"/>
              <a:gd name="T5" fmla="*/ 323850 h 21600"/>
              <a:gd name="T6" fmla="*/ 101600 w 21600"/>
              <a:gd name="T7" fmla="*/ 3238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16739" y="11757"/>
                </a:lnTo>
                <a:lnTo>
                  <a:pt x="13961" y="7925"/>
                </a:lnTo>
                <a:lnTo>
                  <a:pt x="8845" y="17015"/>
                </a:lnTo>
                <a:lnTo>
                  <a:pt x="6067" y="11939"/>
                </a:lnTo>
                <a:lnTo>
                  <a:pt x="0" y="21600"/>
                </a:lnTo>
                <a:lnTo>
                  <a:pt x="3838" y="6163"/>
                </a:lnTo>
                <a:lnTo>
                  <a:pt x="9100" y="10618"/>
                </a:lnTo>
                <a:lnTo>
                  <a:pt x="13267" y="2641"/>
                </a:lnTo>
                <a:lnTo>
                  <a:pt x="16153" y="6163"/>
                </a:lnTo>
                <a:lnTo>
                  <a:pt x="21600" y="0"/>
                </a:lnTo>
                <a:close/>
              </a:path>
            </a:pathLst>
          </a:custGeom>
          <a:solidFill>
            <a:srgbClr val="FFFB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</a:endParaRPr>
          </a:p>
        </p:txBody>
      </p:sp>
      <p:pic>
        <p:nvPicPr>
          <p:cNvPr id="25640" name="Picture 55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731000"/>
            <a:ext cx="1457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41" name="Picture 56" descr="dropped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7035800"/>
            <a:ext cx="687388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45" name="AutoShape 57"/>
          <p:cNvSpPr>
            <a:spLocks/>
          </p:cNvSpPr>
          <p:nvPr/>
        </p:nvSpPr>
        <p:spPr bwMode="auto">
          <a:xfrm rot="17400000" flipH="1">
            <a:off x="10007600" y="6013450"/>
            <a:ext cx="863600" cy="800100"/>
          </a:xfrm>
          <a:custGeom>
            <a:avLst/>
            <a:gdLst>
              <a:gd name="T0" fmla="*/ 431800 w 21600"/>
              <a:gd name="T1" fmla="*/ 400050 h 21600"/>
              <a:gd name="T2" fmla="*/ 431800 w 21600"/>
              <a:gd name="T3" fmla="*/ 400050 h 21600"/>
              <a:gd name="T4" fmla="*/ 431800 w 21600"/>
              <a:gd name="T5" fmla="*/ 400050 h 21600"/>
              <a:gd name="T6" fmla="*/ 431800 w 21600"/>
              <a:gd name="T7" fmla="*/ 4000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16738" y="9842"/>
                </a:lnTo>
                <a:lnTo>
                  <a:pt x="13961" y="13675"/>
                </a:lnTo>
                <a:lnTo>
                  <a:pt x="8845" y="4584"/>
                </a:lnTo>
                <a:lnTo>
                  <a:pt x="6067" y="9660"/>
                </a:lnTo>
                <a:lnTo>
                  <a:pt x="0" y="0"/>
                </a:lnTo>
                <a:lnTo>
                  <a:pt x="3838" y="15436"/>
                </a:lnTo>
                <a:lnTo>
                  <a:pt x="9101" y="10981"/>
                </a:lnTo>
                <a:lnTo>
                  <a:pt x="13267" y="18958"/>
                </a:lnTo>
                <a:lnTo>
                  <a:pt x="16153" y="1543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B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643" name="AutoShape 58"/>
          <p:cNvSpPr>
            <a:spLocks/>
          </p:cNvSpPr>
          <p:nvPr/>
        </p:nvSpPr>
        <p:spPr bwMode="auto">
          <a:xfrm>
            <a:off x="177800" y="3124200"/>
            <a:ext cx="2311400" cy="812800"/>
          </a:xfrm>
          <a:custGeom>
            <a:avLst/>
            <a:gdLst>
              <a:gd name="T0" fmla="*/ 876300 w 21600"/>
              <a:gd name="T1" fmla="*/ 406400 h 21600"/>
              <a:gd name="T2" fmla="*/ 876300 w 21600"/>
              <a:gd name="T3" fmla="*/ 406400 h 21600"/>
              <a:gd name="T4" fmla="*/ 876300 w 21600"/>
              <a:gd name="T5" fmla="*/ 406400 h 21600"/>
              <a:gd name="T6" fmla="*/ 876300 w 21600"/>
              <a:gd name="T7" fmla="*/ 406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0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Operations on site</a:t>
            </a:r>
            <a:endParaRPr lang="ja-JP" altLang="ja-JP" sz="200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5644" name="AutoShape 59"/>
          <p:cNvSpPr>
            <a:spLocks/>
          </p:cNvSpPr>
          <p:nvPr/>
        </p:nvSpPr>
        <p:spPr bwMode="auto">
          <a:xfrm>
            <a:off x="255960" y="7156450"/>
            <a:ext cx="2286000" cy="800100"/>
          </a:xfrm>
          <a:custGeom>
            <a:avLst/>
            <a:gdLst>
              <a:gd name="T0" fmla="*/ 1143000 w 21600"/>
              <a:gd name="T1" fmla="*/ 400050 h 21600"/>
              <a:gd name="T2" fmla="*/ 1143000 w 21600"/>
              <a:gd name="T3" fmla="*/ 400050 h 21600"/>
              <a:gd name="T4" fmla="*/ 1143000 w 21600"/>
              <a:gd name="T5" fmla="*/ 400050 h 21600"/>
              <a:gd name="T6" fmla="*/ 1143000 w 21600"/>
              <a:gd name="T7" fmla="*/ 400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4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Download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5645" name="Picture 60" descr="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4748213"/>
            <a:ext cx="1625600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46" name="AutoShape 61"/>
          <p:cNvSpPr>
            <a:spLocks/>
          </p:cNvSpPr>
          <p:nvPr/>
        </p:nvSpPr>
        <p:spPr bwMode="auto">
          <a:xfrm>
            <a:off x="292100" y="8534400"/>
            <a:ext cx="2489200" cy="812800"/>
          </a:xfrm>
          <a:custGeom>
            <a:avLst/>
            <a:gdLst>
              <a:gd name="T0" fmla="*/ 1244600 w 21600"/>
              <a:gd name="T1" fmla="*/ 406400 h 21600"/>
              <a:gd name="T2" fmla="*/ 1244600 w 21600"/>
              <a:gd name="T3" fmla="*/ 406400 h 21600"/>
              <a:gd name="T4" fmla="*/ 1244600 w 21600"/>
              <a:gd name="T5" fmla="*/ 406400 h 21600"/>
              <a:gd name="T6" fmla="*/ 1244600 w 21600"/>
              <a:gd name="T7" fmla="*/ 406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000" dirty="0" smtClean="0">
                <a:solidFill>
                  <a:schemeClr val="tx1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Operations </a:t>
            </a:r>
            <a:r>
              <a:rPr lang="en-US" altLang="ja-JP" sz="2000" dirty="0">
                <a:solidFill>
                  <a:schemeClr val="tx1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on site</a:t>
            </a:r>
            <a:endParaRPr lang="ja-JP" altLang="ja-JP" sz="2000" dirty="0">
              <a:solidFill>
                <a:schemeClr val="tx1"/>
              </a:solidFill>
              <a:ea typeface="ＭＳ Ｐゴシック" pitchFamily="50" charset="-128"/>
            </a:endParaRPr>
          </a:p>
          <a:p>
            <a:pPr defTabSz="914400" eaLnBrk="1"/>
            <a:endParaRPr lang="ja-JP" altLang="ja-JP" sz="2000" dirty="0">
              <a:solidFill>
                <a:schemeClr val="tx1"/>
              </a:solidFill>
              <a:ea typeface="ＭＳ Ｐゴシック" pitchFamily="50" charset="-128"/>
            </a:endParaRPr>
          </a:p>
        </p:txBody>
      </p:sp>
      <p:sp>
        <p:nvSpPr>
          <p:cNvPr id="25647" name="AutoShape 62"/>
          <p:cNvSpPr>
            <a:spLocks/>
          </p:cNvSpPr>
          <p:nvPr/>
        </p:nvSpPr>
        <p:spPr bwMode="auto">
          <a:xfrm>
            <a:off x="2767980" y="8672512"/>
            <a:ext cx="2654300" cy="812800"/>
          </a:xfrm>
          <a:custGeom>
            <a:avLst/>
            <a:gdLst>
              <a:gd name="T0" fmla="*/ 1327150 w 21600"/>
              <a:gd name="T1" fmla="*/ 406400 h 21600"/>
              <a:gd name="T2" fmla="*/ 1327150 w 21600"/>
              <a:gd name="T3" fmla="*/ 406400 h 21600"/>
              <a:gd name="T4" fmla="*/ 1327150 w 21600"/>
              <a:gd name="T5" fmla="*/ 406400 h 21600"/>
              <a:gd name="T6" fmla="*/ 1327150 w 21600"/>
              <a:gd name="T7" fmla="*/ 406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dirty="0">
                <a:solidFill>
                  <a:schemeClr val="tx1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Work based </a:t>
            </a:r>
            <a:r>
              <a:rPr lang="en-US" altLang="ja-JP" sz="1800" dirty="0" smtClean="0">
                <a:solidFill>
                  <a:schemeClr val="tx1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on e-slip with tablet.</a:t>
            </a:r>
            <a:endParaRPr lang="ja-JP" altLang="ja-JP" sz="1800" dirty="0">
              <a:solidFill>
                <a:schemeClr val="tx1"/>
              </a:solidFill>
              <a:ea typeface="ＭＳ Ｐゴシック" pitchFamily="50" charset="-128"/>
            </a:endParaRPr>
          </a:p>
        </p:txBody>
      </p:sp>
      <p:sp>
        <p:nvSpPr>
          <p:cNvPr id="25648" name="AutoShape 63"/>
          <p:cNvSpPr>
            <a:spLocks/>
          </p:cNvSpPr>
          <p:nvPr/>
        </p:nvSpPr>
        <p:spPr bwMode="auto">
          <a:xfrm>
            <a:off x="5651499" y="8750300"/>
            <a:ext cx="3462885" cy="812800"/>
          </a:xfrm>
          <a:custGeom>
            <a:avLst/>
            <a:gdLst>
              <a:gd name="T0" fmla="*/ 1327150 w 21600"/>
              <a:gd name="T1" fmla="*/ 406400 h 21600"/>
              <a:gd name="T2" fmla="*/ 1327150 w 21600"/>
              <a:gd name="T3" fmla="*/ 406400 h 21600"/>
              <a:gd name="T4" fmla="*/ 1327150 w 21600"/>
              <a:gd name="T5" fmla="*/ 406400 h 21600"/>
              <a:gd name="T6" fmla="*/ 1327150 w 21600"/>
              <a:gd name="T7" fmla="*/ 406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dirty="0" smtClean="0">
                <a:solidFill>
                  <a:schemeClr val="tx1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After reading tags, go to next.</a:t>
            </a:r>
            <a:endParaRPr lang="ja-JP" altLang="ja-JP" dirty="0">
              <a:solidFill>
                <a:schemeClr val="tx1"/>
              </a:solidFill>
              <a:ea typeface="ＭＳ Ｐゴシック" pitchFamily="50" charset="-128"/>
            </a:endParaRPr>
          </a:p>
        </p:txBody>
      </p:sp>
      <p:sp>
        <p:nvSpPr>
          <p:cNvPr id="25649" name="AutoShape 64"/>
          <p:cNvSpPr>
            <a:spLocks/>
          </p:cNvSpPr>
          <p:nvPr/>
        </p:nvSpPr>
        <p:spPr bwMode="auto">
          <a:xfrm>
            <a:off x="9094688" y="8496300"/>
            <a:ext cx="4032448" cy="812800"/>
          </a:xfrm>
          <a:custGeom>
            <a:avLst/>
            <a:gdLst>
              <a:gd name="T0" fmla="*/ 1327150 w 21600"/>
              <a:gd name="T1" fmla="*/ 406400 h 21600"/>
              <a:gd name="T2" fmla="*/ 1327150 w 21600"/>
              <a:gd name="T3" fmla="*/ 406400 h 21600"/>
              <a:gd name="T4" fmla="*/ 1327150 w 21600"/>
              <a:gd name="T5" fmla="*/ 406400 h 21600"/>
              <a:gd name="T6" fmla="*/ 1327150 w 21600"/>
              <a:gd name="T7" fmla="*/ 406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800" dirty="0" smtClean="0"/>
              <a:t>-Collectively </a:t>
            </a:r>
            <a:r>
              <a:rPr lang="en-US" altLang="ja-JP" sz="1800" dirty="0">
                <a:solidFill>
                  <a:schemeClr val="tx1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r</a:t>
            </a:r>
            <a:r>
              <a:rPr lang="en-US" altLang="ja-JP" sz="1800" dirty="0" smtClean="0">
                <a:solidFill>
                  <a:schemeClr val="tx1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eport </a:t>
            </a:r>
            <a:r>
              <a:rPr lang="en-US" altLang="ja-JP" sz="1800" dirty="0" smtClean="0"/>
              <a:t>by LAN</a:t>
            </a:r>
          </a:p>
          <a:p>
            <a:pPr defTabSz="914400" eaLnBrk="1"/>
            <a:r>
              <a:rPr lang="en-US" altLang="ja-JP" sz="1800" dirty="0" smtClean="0"/>
              <a:t>-Report by Wireless </a:t>
            </a:r>
            <a:r>
              <a:rPr lang="en-US" altLang="ja-JP" sz="1800" dirty="0"/>
              <a:t>LAN in real time.</a:t>
            </a:r>
            <a:endParaRPr lang="ja-JP" altLang="ja-JP" sz="1800" dirty="0">
              <a:solidFill>
                <a:schemeClr val="tx1"/>
              </a:solidFill>
              <a:ea typeface="ＭＳ Ｐゴシック" pitchFamily="50" charset="-128"/>
            </a:endParaRPr>
          </a:p>
        </p:txBody>
      </p:sp>
      <p:sp>
        <p:nvSpPr>
          <p:cNvPr id="25651" name="AutoShape 66"/>
          <p:cNvSpPr>
            <a:spLocks/>
          </p:cNvSpPr>
          <p:nvPr/>
        </p:nvSpPr>
        <p:spPr bwMode="auto">
          <a:xfrm>
            <a:off x="10604500" y="5842000"/>
            <a:ext cx="800100" cy="1778000"/>
          </a:xfrm>
          <a:custGeom>
            <a:avLst/>
            <a:gdLst>
              <a:gd name="T0" fmla="*/ 400031 w 20529"/>
              <a:gd name="T1" fmla="*/ 889000 h 21600"/>
              <a:gd name="T2" fmla="*/ 400031 w 20529"/>
              <a:gd name="T3" fmla="*/ 889000 h 21600"/>
              <a:gd name="T4" fmla="*/ 400031 w 20529"/>
              <a:gd name="T5" fmla="*/ 889000 h 21600"/>
              <a:gd name="T6" fmla="*/ 400031 w 20529"/>
              <a:gd name="T7" fmla="*/ 8890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529" h="21600">
                <a:moveTo>
                  <a:pt x="11643" y="21600"/>
                </a:moveTo>
                <a:cubicBezTo>
                  <a:pt x="21600" y="15080"/>
                  <a:pt x="20492" y="12402"/>
                  <a:pt x="20492" y="12402"/>
                </a:cubicBezTo>
                <a:lnTo>
                  <a:pt x="15369" y="8082"/>
                </a:lnTo>
                <a:lnTo>
                  <a:pt x="8848" y="5992"/>
                </a:lnTo>
                <a:lnTo>
                  <a:pt x="1397" y="3901"/>
                </a:lnTo>
                <a:lnTo>
                  <a:pt x="0" y="1672"/>
                </a:lnTo>
                <a:lnTo>
                  <a:pt x="2328" y="0"/>
                </a:lnTo>
              </a:path>
            </a:pathLst>
          </a:custGeom>
          <a:noFill/>
          <a:ln w="50800" cap="flat" cmpd="sng">
            <a:solidFill>
              <a:srgbClr val="00C7F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355" name="AutoShape 67"/>
          <p:cNvSpPr>
            <a:spLocks/>
          </p:cNvSpPr>
          <p:nvPr/>
        </p:nvSpPr>
        <p:spPr bwMode="auto">
          <a:xfrm rot="17400000" flipH="1">
            <a:off x="7602538" y="5756275"/>
            <a:ext cx="1879600" cy="533400"/>
          </a:xfrm>
          <a:custGeom>
            <a:avLst/>
            <a:gdLst>
              <a:gd name="T0" fmla="*/ 939800 w 21600"/>
              <a:gd name="T1" fmla="*/ 266700 h 21600"/>
              <a:gd name="T2" fmla="*/ 939800 w 21600"/>
              <a:gd name="T3" fmla="*/ 266700 h 21600"/>
              <a:gd name="T4" fmla="*/ 939800 w 21600"/>
              <a:gd name="T5" fmla="*/ 266700 h 21600"/>
              <a:gd name="T6" fmla="*/ 939800 w 21600"/>
              <a:gd name="T7" fmla="*/ 2667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16738" y="11757"/>
                </a:lnTo>
                <a:lnTo>
                  <a:pt x="13961" y="7924"/>
                </a:lnTo>
                <a:lnTo>
                  <a:pt x="8844" y="17015"/>
                </a:lnTo>
                <a:lnTo>
                  <a:pt x="6067" y="11939"/>
                </a:lnTo>
                <a:lnTo>
                  <a:pt x="0" y="21599"/>
                </a:lnTo>
                <a:lnTo>
                  <a:pt x="3838" y="6163"/>
                </a:lnTo>
                <a:lnTo>
                  <a:pt x="9101" y="10618"/>
                </a:lnTo>
                <a:lnTo>
                  <a:pt x="13267" y="2641"/>
                </a:lnTo>
                <a:lnTo>
                  <a:pt x="16153" y="6163"/>
                </a:lnTo>
                <a:lnTo>
                  <a:pt x="21600" y="0"/>
                </a:lnTo>
                <a:close/>
              </a:path>
            </a:pathLst>
          </a:custGeom>
          <a:solidFill>
            <a:srgbClr val="FFFB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356" name="AutoShape 68"/>
          <p:cNvSpPr>
            <a:spLocks/>
          </p:cNvSpPr>
          <p:nvPr/>
        </p:nvSpPr>
        <p:spPr bwMode="auto">
          <a:xfrm rot="17400000" flipH="1">
            <a:off x="3460750" y="5716588"/>
            <a:ext cx="1816100" cy="800100"/>
          </a:xfrm>
          <a:custGeom>
            <a:avLst/>
            <a:gdLst>
              <a:gd name="T0" fmla="*/ 908050 w 21600"/>
              <a:gd name="T1" fmla="*/ 400050 h 21600"/>
              <a:gd name="T2" fmla="*/ 908050 w 21600"/>
              <a:gd name="T3" fmla="*/ 400050 h 21600"/>
              <a:gd name="T4" fmla="*/ 908050 w 21600"/>
              <a:gd name="T5" fmla="*/ 400050 h 21600"/>
              <a:gd name="T6" fmla="*/ 908050 w 21600"/>
              <a:gd name="T7" fmla="*/ 4000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16738" y="11757"/>
                </a:lnTo>
                <a:lnTo>
                  <a:pt x="13961" y="7924"/>
                </a:lnTo>
                <a:lnTo>
                  <a:pt x="8844" y="17015"/>
                </a:lnTo>
                <a:lnTo>
                  <a:pt x="6067" y="11939"/>
                </a:lnTo>
                <a:lnTo>
                  <a:pt x="0" y="21600"/>
                </a:lnTo>
                <a:lnTo>
                  <a:pt x="3838" y="6164"/>
                </a:lnTo>
                <a:lnTo>
                  <a:pt x="9101" y="10618"/>
                </a:lnTo>
                <a:lnTo>
                  <a:pt x="13267" y="2642"/>
                </a:lnTo>
                <a:lnTo>
                  <a:pt x="16153" y="6164"/>
                </a:lnTo>
                <a:lnTo>
                  <a:pt x="21599" y="0"/>
                </a:lnTo>
                <a:close/>
              </a:path>
            </a:pathLst>
          </a:custGeom>
          <a:solidFill>
            <a:srgbClr val="FFFB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654" name="AutoShape 69"/>
          <p:cNvSpPr>
            <a:spLocks/>
          </p:cNvSpPr>
          <p:nvPr/>
        </p:nvSpPr>
        <p:spPr bwMode="auto">
          <a:xfrm>
            <a:off x="4054128" y="497508"/>
            <a:ext cx="6552728" cy="850900"/>
          </a:xfrm>
          <a:custGeom>
            <a:avLst/>
            <a:gdLst>
              <a:gd name="T0" fmla="*/ 2432050 w 21600"/>
              <a:gd name="T1" fmla="*/ 425450 h 21600"/>
              <a:gd name="T2" fmla="*/ 2432050 w 21600"/>
              <a:gd name="T3" fmla="*/ 425450 h 21600"/>
              <a:gd name="T4" fmla="*/ 2432050 w 21600"/>
              <a:gd name="T5" fmla="*/ 425450 h 21600"/>
              <a:gd name="T6" fmla="*/ 2432050 w 21600"/>
              <a:gd name="T7" fmla="*/ 4254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1400" b="1" u="sng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Implemented all substations for one of power grid company in Japan.</a:t>
            </a:r>
            <a:endParaRPr lang="ja-JP" altLang="ja-JP" sz="140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70" name="AutoShape 64"/>
          <p:cNvSpPr>
            <a:spLocks/>
          </p:cNvSpPr>
          <p:nvPr/>
        </p:nvSpPr>
        <p:spPr bwMode="auto">
          <a:xfrm>
            <a:off x="4000500" y="4165820"/>
            <a:ext cx="6067425" cy="1206500"/>
          </a:xfrm>
          <a:custGeom>
            <a:avLst/>
            <a:gdLst>
              <a:gd name="T0" fmla="*/ 2533650 w 21600"/>
              <a:gd name="T1" fmla="*/ 603250 h 21600"/>
              <a:gd name="T2" fmla="*/ 2533650 w 21600"/>
              <a:gd name="T3" fmla="*/ 603250 h 21600"/>
              <a:gd name="T4" fmla="*/ 2533650 w 21600"/>
              <a:gd name="T5" fmla="*/ 603250 h 21600"/>
              <a:gd name="T6" fmla="*/ 2533650 w 21600"/>
              <a:gd name="T7" fmla="*/ 603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000" b="1" dirty="0" smtClean="0">
                <a:solidFill>
                  <a:srgbClr val="FF0000"/>
                </a:solidFill>
                <a:latin typeface="+mn-lt"/>
                <a:ea typeface="ＭＳ Ｐゴシック" pitchFamily="50" charset="-128"/>
                <a:sym typeface="Gill Sans" charset="0"/>
              </a:rPr>
              <a:t>1.</a:t>
            </a:r>
            <a:r>
              <a:rPr kumimoji="1" lang="en-US" altLang="ja-JP" sz="2000" dirty="0">
                <a:solidFill>
                  <a:srgbClr val="FF0000"/>
                </a:solidFill>
                <a:latin typeface="+mn-lt"/>
              </a:rPr>
              <a:t> Prevention for misrecognition of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+mn-lt"/>
              </a:rPr>
              <a:t>equipment</a:t>
            </a:r>
            <a:endParaRPr lang="en-US" altLang="ja-JP" sz="2000" b="1" dirty="0" smtClean="0">
              <a:solidFill>
                <a:srgbClr val="FF0000"/>
              </a:solidFill>
              <a:latin typeface="+mn-lt"/>
              <a:ea typeface="ＭＳ Ｐゴシック" pitchFamily="50" charset="-128"/>
              <a:sym typeface="Gill Sans" charset="0"/>
            </a:endParaRPr>
          </a:p>
          <a:p>
            <a:pPr defTabSz="914400" eaLnBrk="1"/>
            <a:r>
              <a:rPr lang="en-US" altLang="ja-JP" sz="2000" dirty="0" smtClean="0">
                <a:solidFill>
                  <a:srgbClr val="FF0000"/>
                </a:solidFill>
                <a:latin typeface="+mn-lt"/>
                <a:ea typeface="ＭＳ Ｐゴシック" pitchFamily="50" charset="-128"/>
                <a:sym typeface="Gill Sans" charset="0"/>
              </a:rPr>
              <a:t>2.</a:t>
            </a:r>
            <a:r>
              <a:rPr lang="en-US" altLang="ja-JP" sz="2000" dirty="0">
                <a:solidFill>
                  <a:srgbClr val="FF0000"/>
                </a:solidFill>
                <a:latin typeface="+mn-lt"/>
                <a:ea typeface="ＭＳ Ｐゴシック" pitchFamily="50" charset="-128"/>
                <a:sym typeface="Gill Sans" charset="0"/>
              </a:rPr>
              <a:t> Prevention for wrong operation </a:t>
            </a:r>
            <a:r>
              <a:rPr lang="en-US" altLang="ja-JP" sz="2000" dirty="0" smtClean="0">
                <a:solidFill>
                  <a:srgbClr val="FF0000"/>
                </a:solidFill>
                <a:latin typeface="+mn-lt"/>
                <a:ea typeface="ＭＳ Ｐゴシック" pitchFamily="50" charset="-128"/>
                <a:sym typeface="Gill Sans" charset="0"/>
              </a:rPr>
              <a:t>procedure</a:t>
            </a:r>
          </a:p>
          <a:p>
            <a:pPr defTabSz="914400" eaLnBrk="1"/>
            <a:r>
              <a:rPr lang="en-US" altLang="ja-JP" sz="2000" dirty="0" smtClean="0">
                <a:solidFill>
                  <a:srgbClr val="FF0000"/>
                </a:solidFill>
                <a:latin typeface="+mn-lt"/>
                <a:ea typeface="ＭＳ Ｐゴシック" pitchFamily="50" charset="-128"/>
                <a:sym typeface="Gill Sans" charset="0"/>
              </a:rPr>
              <a:t>3.Prevention for  leaving tools</a:t>
            </a:r>
          </a:p>
          <a:p>
            <a:pPr defTabSz="914400" eaLnBrk="1"/>
            <a:r>
              <a:rPr lang="en-US" altLang="ja-JP" sz="2000" dirty="0" smtClean="0">
                <a:solidFill>
                  <a:srgbClr val="FF0000"/>
                </a:solidFill>
                <a:latin typeface="+mn-lt"/>
                <a:ea typeface="ＭＳ Ｐゴシック" pitchFamily="50" charset="-128"/>
                <a:sym typeface="Gill Sans" charset="0"/>
              </a:rPr>
              <a:t>4.Easy Reports</a:t>
            </a:r>
            <a:endParaRPr lang="ja-JP" altLang="ja-JP" sz="2000" dirty="0">
              <a:solidFill>
                <a:srgbClr val="FF0000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8</a:t>
            </a:fld>
            <a:endParaRPr lang="en-US" altLang="ja-JP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5" grpId="0" animBg="1"/>
      <p:bldP spid="12355" grpId="0" animBg="1"/>
      <p:bldP spid="12356" grpId="0" animBg="1"/>
      <p:bldP spid="7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"/>
          <p:cNvGrpSpPr>
            <a:grpSpLocks/>
          </p:cNvGrpSpPr>
          <p:nvPr/>
        </p:nvGrpSpPr>
        <p:grpSpPr bwMode="auto">
          <a:xfrm>
            <a:off x="609600" y="1636440"/>
            <a:ext cx="2743200" cy="890860"/>
            <a:chOff x="0" y="0"/>
            <a:chExt cx="2743200" cy="558801"/>
          </a:xfrm>
        </p:grpSpPr>
        <p:sp>
          <p:nvSpPr>
            <p:cNvPr id="26657" name="AutoShape 2"/>
            <p:cNvSpPr>
              <a:spLocks/>
            </p:cNvSpPr>
            <p:nvPr/>
          </p:nvSpPr>
          <p:spPr bwMode="auto">
            <a:xfrm>
              <a:off x="0" y="0"/>
              <a:ext cx="2726523" cy="558801"/>
            </a:xfrm>
            <a:custGeom>
              <a:avLst/>
              <a:gdLst>
                <a:gd name="T0" fmla="*/ 1363262 w 21600"/>
                <a:gd name="T1" fmla="*/ 279401 h 21600"/>
                <a:gd name="T2" fmla="*/ 1363262 w 21600"/>
                <a:gd name="T3" fmla="*/ 279401 h 21600"/>
                <a:gd name="T4" fmla="*/ 1363262 w 21600"/>
                <a:gd name="T5" fmla="*/ 279401 h 21600"/>
                <a:gd name="T6" fmla="*/ 1363262 w 21600"/>
                <a:gd name="T7" fmla="*/ 27940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929292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ja-JP" altLang="en-US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6658" name="AutoShape 3"/>
            <p:cNvSpPr>
              <a:spLocks/>
            </p:cNvSpPr>
            <p:nvPr/>
          </p:nvSpPr>
          <p:spPr bwMode="auto">
            <a:xfrm>
              <a:off x="0" y="54784"/>
              <a:ext cx="2743200" cy="449232"/>
            </a:xfrm>
            <a:custGeom>
              <a:avLst/>
              <a:gdLst>
                <a:gd name="T0" fmla="*/ 1371600 w 21600"/>
                <a:gd name="T1" fmla="*/ 224616 h 21600"/>
                <a:gd name="T2" fmla="*/ 1371600 w 21600"/>
                <a:gd name="T3" fmla="*/ 224616 h 21600"/>
                <a:gd name="T4" fmla="*/ 1371600 w 21600"/>
                <a:gd name="T5" fmla="*/ 224616 h 21600"/>
                <a:gd name="T6" fmla="*/ 1371600 w 21600"/>
                <a:gd name="T7" fmla="*/ 22461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algn="ctr" defTabSz="914400" eaLnBrk="1"/>
              <a:r>
                <a:rPr lang="en-US" altLang="ja-JP" sz="2800" dirty="0" smtClean="0">
                  <a:solidFill>
                    <a:schemeClr val="tx1"/>
                  </a:solidFill>
                  <a:latin typeface="+mn-lt"/>
                  <a:ea typeface="ＭＳ Ｐゴシック" pitchFamily="50" charset="-128"/>
                  <a:sym typeface="Gill Sans" charset="0"/>
                </a:rPr>
                <a:t>Identification of equipment</a:t>
              </a:r>
              <a:endParaRPr lang="ja-JP" altLang="ja-JP" sz="2800" dirty="0">
                <a:solidFill>
                  <a:schemeClr val="tx1"/>
                </a:solidFill>
                <a:latin typeface="+mn-lt"/>
                <a:ea typeface="ＭＳ Ｐゴシック" pitchFamily="50" charset="-128"/>
              </a:endParaRPr>
            </a:p>
          </p:txBody>
        </p:sp>
      </p:grpSp>
      <p:pic>
        <p:nvPicPr>
          <p:cNvPr id="26627" name="Picture 4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2784475"/>
            <a:ext cx="28067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6628" name="Group 5"/>
          <p:cNvGrpSpPr>
            <a:grpSpLocks/>
          </p:cNvGrpSpPr>
          <p:nvPr/>
        </p:nvGrpSpPr>
        <p:grpSpPr bwMode="auto">
          <a:xfrm>
            <a:off x="3897313" y="1979613"/>
            <a:ext cx="2908300" cy="558800"/>
            <a:chOff x="0" y="0"/>
            <a:chExt cx="2908301" cy="558801"/>
          </a:xfrm>
        </p:grpSpPr>
        <p:sp>
          <p:nvSpPr>
            <p:cNvPr id="26655" name="AutoShape 6"/>
            <p:cNvSpPr>
              <a:spLocks/>
            </p:cNvSpPr>
            <p:nvPr/>
          </p:nvSpPr>
          <p:spPr bwMode="auto">
            <a:xfrm>
              <a:off x="0" y="0"/>
              <a:ext cx="2890619" cy="558801"/>
            </a:xfrm>
            <a:custGeom>
              <a:avLst/>
              <a:gdLst>
                <a:gd name="T0" fmla="*/ 1445310 w 21600"/>
                <a:gd name="T1" fmla="*/ 279401 h 21600"/>
                <a:gd name="T2" fmla="*/ 1445310 w 21600"/>
                <a:gd name="T3" fmla="*/ 279401 h 21600"/>
                <a:gd name="T4" fmla="*/ 1445310 w 21600"/>
                <a:gd name="T5" fmla="*/ 279401 h 21600"/>
                <a:gd name="T6" fmla="*/ 1445310 w 21600"/>
                <a:gd name="T7" fmla="*/ 27940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929292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ja-JP" altLang="en-US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6656" name="AutoShape 7"/>
            <p:cNvSpPr>
              <a:spLocks/>
            </p:cNvSpPr>
            <p:nvPr/>
          </p:nvSpPr>
          <p:spPr bwMode="auto">
            <a:xfrm>
              <a:off x="0" y="54784"/>
              <a:ext cx="2908301" cy="449232"/>
            </a:xfrm>
            <a:custGeom>
              <a:avLst/>
              <a:gdLst>
                <a:gd name="T0" fmla="*/ 1454151 w 21600"/>
                <a:gd name="T1" fmla="*/ 224616 h 21600"/>
                <a:gd name="T2" fmla="*/ 1454151 w 21600"/>
                <a:gd name="T3" fmla="*/ 224616 h 21600"/>
                <a:gd name="T4" fmla="*/ 1454151 w 21600"/>
                <a:gd name="T5" fmla="*/ 224616 h 21600"/>
                <a:gd name="T6" fmla="*/ 1454151 w 21600"/>
                <a:gd name="T7" fmla="*/ 22461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algn="ctr" defTabSz="914400" eaLnBrk="1"/>
              <a:r>
                <a:rPr lang="en-US" altLang="ja-JP" sz="2800" dirty="0" smtClean="0">
                  <a:solidFill>
                    <a:schemeClr val="tx1"/>
                  </a:solidFill>
                  <a:latin typeface="+mn-lt"/>
                  <a:ea typeface="ＭＳ Ｐゴシック" pitchFamily="50" charset="-128"/>
                  <a:sym typeface="Gill Sans" charset="0"/>
                </a:rPr>
                <a:t>Guide to location</a:t>
              </a:r>
              <a:endParaRPr lang="ja-JP" altLang="ja-JP" sz="2800" dirty="0">
                <a:solidFill>
                  <a:schemeClr val="tx1"/>
                </a:solidFill>
                <a:latin typeface="+mn-lt"/>
                <a:ea typeface="ＭＳ Ｐゴシック" pitchFamily="50" charset="-128"/>
              </a:endParaRPr>
            </a:p>
          </p:txBody>
        </p:sp>
      </p:grpSp>
      <p:pic>
        <p:nvPicPr>
          <p:cNvPr id="26629" name="Picture 8" descr="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4483100"/>
            <a:ext cx="2921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0" name="AutoShape 9"/>
          <p:cNvSpPr>
            <a:spLocks/>
          </p:cNvSpPr>
          <p:nvPr/>
        </p:nvSpPr>
        <p:spPr bwMode="auto">
          <a:xfrm>
            <a:off x="406399" y="366713"/>
            <a:ext cx="12538075" cy="698500"/>
          </a:xfrm>
          <a:custGeom>
            <a:avLst/>
            <a:gdLst>
              <a:gd name="T0" fmla="*/ 3790950 w 21600"/>
              <a:gd name="T1" fmla="*/ 349250 h 21600"/>
              <a:gd name="T2" fmla="*/ 3790950 w 21600"/>
              <a:gd name="T3" fmla="*/ 349250 h 21600"/>
              <a:gd name="T4" fmla="*/ 3790950 w 21600"/>
              <a:gd name="T5" fmla="*/ 349250 h 21600"/>
              <a:gd name="T6" fmla="*/ 3790950 w 21600"/>
              <a:gd name="T7" fmla="*/ 349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42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Role of IC Tag that is installed to equipment on site</a:t>
            </a:r>
            <a:endParaRPr lang="ja-JP" altLang="ja-JP" sz="4200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6631" name="Picture 10" descr="dropped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448300"/>
            <a:ext cx="2921000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6632" name="Group 11"/>
          <p:cNvGrpSpPr>
            <a:grpSpLocks/>
          </p:cNvGrpSpPr>
          <p:nvPr/>
        </p:nvGrpSpPr>
        <p:grpSpPr bwMode="auto">
          <a:xfrm>
            <a:off x="7161213" y="1974850"/>
            <a:ext cx="2919412" cy="609600"/>
            <a:chOff x="0" y="0"/>
            <a:chExt cx="2920998" cy="609601"/>
          </a:xfrm>
        </p:grpSpPr>
        <p:sp>
          <p:nvSpPr>
            <p:cNvPr id="26653" name="AutoShape 12"/>
            <p:cNvSpPr>
              <a:spLocks/>
            </p:cNvSpPr>
            <p:nvPr/>
          </p:nvSpPr>
          <p:spPr bwMode="auto">
            <a:xfrm>
              <a:off x="0" y="0"/>
              <a:ext cx="2901690" cy="609601"/>
            </a:xfrm>
            <a:custGeom>
              <a:avLst/>
              <a:gdLst>
                <a:gd name="T0" fmla="*/ 1450845 w 21600"/>
                <a:gd name="T1" fmla="*/ 304801 h 21600"/>
                <a:gd name="T2" fmla="*/ 1450845 w 21600"/>
                <a:gd name="T3" fmla="*/ 304801 h 21600"/>
                <a:gd name="T4" fmla="*/ 1450845 w 21600"/>
                <a:gd name="T5" fmla="*/ 304801 h 21600"/>
                <a:gd name="T6" fmla="*/ 1450845 w 21600"/>
                <a:gd name="T7" fmla="*/ 30480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929292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ja-JP" altLang="en-US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6654" name="AutoShape 13"/>
            <p:cNvSpPr>
              <a:spLocks/>
            </p:cNvSpPr>
            <p:nvPr/>
          </p:nvSpPr>
          <p:spPr bwMode="auto">
            <a:xfrm>
              <a:off x="0" y="59764"/>
              <a:ext cx="2920998" cy="490072"/>
            </a:xfrm>
            <a:custGeom>
              <a:avLst/>
              <a:gdLst>
                <a:gd name="T0" fmla="*/ 1460499 w 21600"/>
                <a:gd name="T1" fmla="*/ 245036 h 21600"/>
                <a:gd name="T2" fmla="*/ 1460499 w 21600"/>
                <a:gd name="T3" fmla="*/ 245036 h 21600"/>
                <a:gd name="T4" fmla="*/ 1460499 w 21600"/>
                <a:gd name="T5" fmla="*/ 245036 h 21600"/>
                <a:gd name="T6" fmla="*/ 1460499 w 21600"/>
                <a:gd name="T7" fmla="*/ 24503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 eaLnBrk="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algn="ctr" defTabSz="914400" eaLnBrk="1"/>
              <a:r>
                <a:rPr lang="en-US" altLang="ja-JP" sz="2800" dirty="0" smtClean="0">
                  <a:solidFill>
                    <a:schemeClr val="tx1"/>
                  </a:solidFill>
                  <a:latin typeface="+mn-lt"/>
                  <a:ea typeface="ＭＳ Ｐゴシック" pitchFamily="50" charset="-128"/>
                  <a:sym typeface="Gill Sans" charset="0"/>
                </a:rPr>
                <a:t>Instruction</a:t>
              </a:r>
              <a:r>
                <a:rPr lang="en-US" altLang="ja-JP" sz="3600" dirty="0" smtClean="0">
                  <a:solidFill>
                    <a:schemeClr val="tx1"/>
                  </a:solidFill>
                  <a:latin typeface="+mn-lt"/>
                  <a:ea typeface="ＭＳ Ｐゴシック" pitchFamily="50" charset="-128"/>
                  <a:sym typeface="Gill Sans" charset="0"/>
                </a:rPr>
                <a:t> </a:t>
              </a:r>
              <a:endParaRPr lang="ja-JP" altLang="ja-JP" dirty="0">
                <a:solidFill>
                  <a:schemeClr val="tx1"/>
                </a:solidFill>
                <a:latin typeface="+mn-lt"/>
                <a:ea typeface="ＭＳ Ｐゴシック" pitchFamily="50" charset="-128"/>
              </a:endParaRPr>
            </a:p>
          </p:txBody>
        </p:sp>
      </p:grpSp>
      <p:pic>
        <p:nvPicPr>
          <p:cNvPr id="26633" name="Picture 14" descr="im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13286"/>
          <a:stretch>
            <a:fillRect/>
          </a:stretch>
        </p:blipFill>
        <p:spPr bwMode="auto">
          <a:xfrm>
            <a:off x="7164388" y="2873375"/>
            <a:ext cx="27559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4" name="AutoShape 15"/>
          <p:cNvSpPr>
            <a:spLocks/>
          </p:cNvSpPr>
          <p:nvPr/>
        </p:nvSpPr>
        <p:spPr bwMode="auto">
          <a:xfrm>
            <a:off x="8789988" y="3084513"/>
            <a:ext cx="458787" cy="442912"/>
          </a:xfrm>
          <a:custGeom>
            <a:avLst/>
            <a:gdLst>
              <a:gd name="T0" fmla="*/ 229382 w 19679"/>
              <a:gd name="T1" fmla="*/ 243074 h 19679"/>
              <a:gd name="T2" fmla="*/ 229382 w 19679"/>
              <a:gd name="T3" fmla="*/ 243074 h 19679"/>
              <a:gd name="T4" fmla="*/ 229382 w 19679"/>
              <a:gd name="T5" fmla="*/ 243074 h 19679"/>
              <a:gd name="T6" fmla="*/ 229382 w 19679"/>
              <a:gd name="T7" fmla="*/ 243074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328" name="AutoShape 16"/>
          <p:cNvSpPr>
            <a:spLocks/>
          </p:cNvSpPr>
          <p:nvPr/>
        </p:nvSpPr>
        <p:spPr bwMode="auto">
          <a:xfrm>
            <a:off x="10234811" y="3188494"/>
            <a:ext cx="26289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>
              <a:defRPr/>
            </a:pPr>
            <a:r>
              <a:rPr lang="en-US" altLang="ja-JP" sz="20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Confirm draw process</a:t>
            </a:r>
            <a:endParaRPr lang="ja-JP" altLang="ja-JP" sz="2000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13329" name="AutoShape 17"/>
          <p:cNvSpPr>
            <a:spLocks/>
          </p:cNvSpPr>
          <p:nvPr/>
        </p:nvSpPr>
        <p:spPr bwMode="auto">
          <a:xfrm>
            <a:off x="10163175" y="4198938"/>
            <a:ext cx="26289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>
              <a:defRPr/>
            </a:pPr>
            <a:r>
              <a:rPr lang="en-US" altLang="ja-JP" sz="20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Confirm push process</a:t>
            </a:r>
            <a:endParaRPr lang="ja-JP" altLang="ja-JP" sz="2000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6637" name="AutoShape 18"/>
          <p:cNvSpPr>
            <a:spLocks/>
          </p:cNvSpPr>
          <p:nvPr/>
        </p:nvSpPr>
        <p:spPr bwMode="auto">
          <a:xfrm>
            <a:off x="8785225" y="4630738"/>
            <a:ext cx="457200" cy="482600"/>
          </a:xfrm>
          <a:custGeom>
            <a:avLst/>
            <a:gdLst>
              <a:gd name="T0" fmla="*/ 228588 w 19679"/>
              <a:gd name="T1" fmla="*/ 264855 h 19679"/>
              <a:gd name="T2" fmla="*/ 228588 w 19679"/>
              <a:gd name="T3" fmla="*/ 264855 h 19679"/>
              <a:gd name="T4" fmla="*/ 228588 w 19679"/>
              <a:gd name="T5" fmla="*/ 264855 h 19679"/>
              <a:gd name="T6" fmla="*/ 228588 w 19679"/>
              <a:gd name="T7" fmla="*/ 26485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638" name="Line 19"/>
          <p:cNvSpPr>
            <a:spLocks noChangeShapeType="1"/>
          </p:cNvSpPr>
          <p:nvPr/>
        </p:nvSpPr>
        <p:spPr bwMode="auto">
          <a:xfrm flipH="1" flipV="1">
            <a:off x="9404350" y="3354388"/>
            <a:ext cx="774700" cy="11906"/>
          </a:xfrm>
          <a:prstGeom prst="line">
            <a:avLst/>
          </a:prstGeom>
          <a:noFill/>
          <a:ln w="28575">
            <a:solidFill>
              <a:schemeClr val="tx1">
                <a:alpha val="85097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639" name="Line 20"/>
          <p:cNvSpPr>
            <a:spLocks noChangeShapeType="1"/>
          </p:cNvSpPr>
          <p:nvPr/>
        </p:nvSpPr>
        <p:spPr bwMode="auto">
          <a:xfrm flipH="1">
            <a:off x="9301162" y="4554537"/>
            <a:ext cx="877887" cy="219075"/>
          </a:xfrm>
          <a:prstGeom prst="line">
            <a:avLst/>
          </a:prstGeom>
          <a:noFill/>
          <a:ln w="28575">
            <a:solidFill>
              <a:schemeClr val="tx1">
                <a:alpha val="85097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6640" name="Picture 21" descr="ima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5575300"/>
            <a:ext cx="2870200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34" name="AutoShape 22"/>
          <p:cNvSpPr>
            <a:spLocks/>
          </p:cNvSpPr>
          <p:nvPr/>
        </p:nvSpPr>
        <p:spPr bwMode="auto">
          <a:xfrm>
            <a:off x="9920288" y="7993063"/>
            <a:ext cx="2362200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>
              <a:defRPr/>
            </a:pPr>
            <a:r>
              <a:rPr lang="en-US" altLang="ja-JP" sz="1800" dirty="0" smtClean="0">
                <a:solidFill>
                  <a:schemeClr val="tx1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Tag for ground</a:t>
            </a:r>
            <a:endParaRPr lang="ja-JP" altLang="ja-JP" dirty="0" smtClean="0">
              <a:solidFill>
                <a:schemeClr val="tx1"/>
              </a:solidFill>
              <a:ea typeface="ＭＳ Ｐゴシック" pitchFamily="50" charset="-128"/>
            </a:endParaRPr>
          </a:p>
        </p:txBody>
      </p:sp>
      <p:sp>
        <p:nvSpPr>
          <p:cNvPr id="26642" name="AutoShape 23"/>
          <p:cNvSpPr>
            <a:spLocks/>
          </p:cNvSpPr>
          <p:nvPr/>
        </p:nvSpPr>
        <p:spPr bwMode="auto">
          <a:xfrm>
            <a:off x="8655050" y="6916738"/>
            <a:ext cx="455613" cy="433387"/>
          </a:xfrm>
          <a:custGeom>
            <a:avLst/>
            <a:gdLst>
              <a:gd name="T0" fmla="*/ 227795 w 19679"/>
              <a:gd name="T1" fmla="*/ 237846 h 19679"/>
              <a:gd name="T2" fmla="*/ 227795 w 19679"/>
              <a:gd name="T3" fmla="*/ 237846 h 19679"/>
              <a:gd name="T4" fmla="*/ 227795 w 19679"/>
              <a:gd name="T5" fmla="*/ 237846 h 19679"/>
              <a:gd name="T6" fmla="*/ 227795 w 19679"/>
              <a:gd name="T7" fmla="*/ 237846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643" name="Line 24"/>
          <p:cNvSpPr>
            <a:spLocks noChangeShapeType="1"/>
          </p:cNvSpPr>
          <p:nvPr/>
        </p:nvSpPr>
        <p:spPr bwMode="auto">
          <a:xfrm flipH="1" flipV="1">
            <a:off x="9204325" y="7300913"/>
            <a:ext cx="1030288" cy="685800"/>
          </a:xfrm>
          <a:prstGeom prst="line">
            <a:avLst/>
          </a:prstGeom>
          <a:noFill/>
          <a:ln w="28575">
            <a:solidFill>
              <a:schemeClr val="tx1">
                <a:alpha val="85097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644" name="AutoShape 25"/>
          <p:cNvSpPr>
            <a:spLocks/>
          </p:cNvSpPr>
          <p:nvPr/>
        </p:nvSpPr>
        <p:spPr bwMode="auto">
          <a:xfrm>
            <a:off x="1751013" y="4087813"/>
            <a:ext cx="457200" cy="482600"/>
          </a:xfrm>
          <a:custGeom>
            <a:avLst/>
            <a:gdLst>
              <a:gd name="T0" fmla="*/ 228588 w 19679"/>
              <a:gd name="T1" fmla="*/ 264855 h 19679"/>
              <a:gd name="T2" fmla="*/ 228588 w 19679"/>
              <a:gd name="T3" fmla="*/ 264855 h 19679"/>
              <a:gd name="T4" fmla="*/ 228588 w 19679"/>
              <a:gd name="T5" fmla="*/ 264855 h 19679"/>
              <a:gd name="T6" fmla="*/ 228588 w 19679"/>
              <a:gd name="T7" fmla="*/ 26485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645" name="AutoShape 26"/>
          <p:cNvSpPr>
            <a:spLocks/>
          </p:cNvSpPr>
          <p:nvPr/>
        </p:nvSpPr>
        <p:spPr bwMode="auto">
          <a:xfrm>
            <a:off x="1776413" y="6411913"/>
            <a:ext cx="457200" cy="482600"/>
          </a:xfrm>
          <a:custGeom>
            <a:avLst/>
            <a:gdLst>
              <a:gd name="T0" fmla="*/ 228588 w 19679"/>
              <a:gd name="T1" fmla="*/ 264855 h 19679"/>
              <a:gd name="T2" fmla="*/ 228588 w 19679"/>
              <a:gd name="T3" fmla="*/ 264855 h 19679"/>
              <a:gd name="T4" fmla="*/ 228588 w 19679"/>
              <a:gd name="T5" fmla="*/ 264855 h 19679"/>
              <a:gd name="T6" fmla="*/ 228588 w 19679"/>
              <a:gd name="T7" fmla="*/ 26485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6646" name="Picture 27" descr="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7424738"/>
            <a:ext cx="1966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215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7" name="AutoShape 28"/>
          <p:cNvSpPr>
            <a:spLocks/>
          </p:cNvSpPr>
          <p:nvPr/>
        </p:nvSpPr>
        <p:spPr bwMode="auto">
          <a:xfrm>
            <a:off x="4238625" y="6994525"/>
            <a:ext cx="2566988" cy="368300"/>
          </a:xfrm>
          <a:custGeom>
            <a:avLst/>
            <a:gdLst>
              <a:gd name="T0" fmla="*/ 984250 w 21600"/>
              <a:gd name="T1" fmla="*/ 184150 h 21600"/>
              <a:gd name="T2" fmla="*/ 984250 w 21600"/>
              <a:gd name="T3" fmla="*/ 184150 h 21600"/>
              <a:gd name="T4" fmla="*/ 984250 w 21600"/>
              <a:gd name="T5" fmla="*/ 184150 h 21600"/>
              <a:gd name="T6" fmla="*/ 984250 w 21600"/>
              <a:gd name="T7" fmla="*/ 184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Metallic </a:t>
            </a:r>
            <a:r>
              <a:rPr lang="ja-JP" altLang="ja-JP" sz="2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IC</a:t>
            </a:r>
            <a:r>
              <a:rPr lang="en-US" altLang="ja-JP" sz="2400" b="1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Tag</a:t>
            </a:r>
            <a:endParaRPr lang="ja-JP" altLang="ja-JP" dirty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6648" name="Picture 29" descr="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8189913"/>
            <a:ext cx="17526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9" name="AutoShape 30"/>
          <p:cNvSpPr>
            <a:spLocks/>
          </p:cNvSpPr>
          <p:nvPr/>
        </p:nvSpPr>
        <p:spPr bwMode="auto">
          <a:xfrm>
            <a:off x="3324224" y="9107488"/>
            <a:ext cx="3034159" cy="355600"/>
          </a:xfrm>
          <a:custGeom>
            <a:avLst/>
            <a:gdLst>
              <a:gd name="T0" fmla="*/ 984250 w 21600"/>
              <a:gd name="T1" fmla="*/ 177800 h 21600"/>
              <a:gd name="T2" fmla="*/ 984250 w 21600"/>
              <a:gd name="T3" fmla="*/ 177800 h 21600"/>
              <a:gd name="T4" fmla="*/ 984250 w 21600"/>
              <a:gd name="T5" fmla="*/ 177800 h 21600"/>
              <a:gd name="T6" fmla="*/ 984250 w 21600"/>
              <a:gd name="T7" fmla="*/ 177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r>
              <a:rPr lang="en-US" altLang="ja-JP" sz="2400" b="1" dirty="0" smtClean="0">
                <a:solidFill>
                  <a:schemeClr val="tx1"/>
                </a:solidFill>
                <a:latin typeface="Gill Sans" charset="0"/>
                <a:ea typeface="ＭＳ Ｐゴシック" pitchFamily="50" charset="-128"/>
                <a:sym typeface="Gill Sans" charset="0"/>
              </a:rPr>
              <a:t>Put on nameplate</a:t>
            </a:r>
            <a:endParaRPr lang="ja-JP" altLang="ja-JP" dirty="0">
              <a:solidFill>
                <a:schemeClr val="tx1"/>
              </a:solidFill>
              <a:ea typeface="ＭＳ Ｐゴシック" pitchFamily="50" charset="-128"/>
            </a:endParaRPr>
          </a:p>
        </p:txBody>
      </p:sp>
      <p:sp>
        <p:nvSpPr>
          <p:cNvPr id="26650" name="AutoShape 31"/>
          <p:cNvSpPr>
            <a:spLocks/>
          </p:cNvSpPr>
          <p:nvPr/>
        </p:nvSpPr>
        <p:spPr bwMode="auto">
          <a:xfrm>
            <a:off x="5002213" y="5535613"/>
            <a:ext cx="457200" cy="482600"/>
          </a:xfrm>
          <a:custGeom>
            <a:avLst/>
            <a:gdLst>
              <a:gd name="T0" fmla="*/ 228588 w 19679"/>
              <a:gd name="T1" fmla="*/ 264855 h 19679"/>
              <a:gd name="T2" fmla="*/ 228588 w 19679"/>
              <a:gd name="T3" fmla="*/ 264855 h 19679"/>
              <a:gd name="T4" fmla="*/ 228588 w 19679"/>
              <a:gd name="T5" fmla="*/ 264855 h 19679"/>
              <a:gd name="T6" fmla="*/ 228588 w 19679"/>
              <a:gd name="T7" fmla="*/ 26485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344" name="AutoShape 32"/>
          <p:cNvSpPr>
            <a:spLocks/>
          </p:cNvSpPr>
          <p:nvPr/>
        </p:nvSpPr>
        <p:spPr bwMode="auto">
          <a:xfrm>
            <a:off x="3506684" y="2819400"/>
            <a:ext cx="3308131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>
              <a:defRPr/>
            </a:pPr>
            <a:r>
              <a:rPr lang="en-US" altLang="ja-JP" sz="20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Point that check electric</a:t>
            </a:r>
            <a:endParaRPr lang="ja-JP" altLang="ja-JP" sz="2000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13345" name="AutoShape 33"/>
          <p:cNvSpPr>
            <a:spLocks/>
          </p:cNvSpPr>
          <p:nvPr/>
        </p:nvSpPr>
        <p:spPr bwMode="auto">
          <a:xfrm>
            <a:off x="3479800" y="3289300"/>
            <a:ext cx="26289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9688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13716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18288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22860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274320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>
              <a:defRPr/>
            </a:pPr>
            <a:r>
              <a:rPr lang="en-US" altLang="ja-JP" sz="2000" dirty="0" smtClean="0">
                <a:solidFill>
                  <a:schemeClr val="tx1"/>
                </a:solidFill>
                <a:latin typeface="+mn-lt"/>
                <a:ea typeface="ＭＳ Ｐゴシック" pitchFamily="50" charset="-128"/>
                <a:sym typeface="Gill Sans" charset="0"/>
              </a:rPr>
              <a:t>Point that ground</a:t>
            </a:r>
            <a:endParaRPr lang="ja-JP" altLang="ja-JP" sz="2000" dirty="0" smtClean="0">
              <a:solidFill>
                <a:schemeClr val="tx1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8C5-C261-4037-897A-61472A9951ED}" type="slidenum">
              <a:rPr lang="en-US" altLang="ja-JP" smtClean="0"/>
              <a:pPr/>
              <a:t>9</a:t>
            </a:fld>
            <a:endParaRPr lang="en-US" altLang="ja-JP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5178</TotalTime>
  <Words>1183</Words>
  <Application>Microsoft Office PowerPoint</Application>
  <PresentationFormat>ユーザー設定</PresentationFormat>
  <Paragraphs>253</Paragraphs>
  <Slides>16</Slides>
  <Notes>4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8" baseType="lpstr">
      <vt:lpstr>標準デザイン</vt:lpstr>
      <vt:lpstr>Image</vt:lpstr>
      <vt:lpstr>PowerPoint プレゼンテーション</vt:lpstr>
      <vt:lpstr>What’s RFID?</vt:lpstr>
      <vt:lpstr>Type (1) of IC Tag </vt:lpstr>
      <vt:lpstr>Type (2) of IC Tag</vt:lpstr>
      <vt:lpstr>Difference between IC Tag and Barcode(QR)</vt:lpstr>
      <vt:lpstr>PowerPoint プレゼンテーション</vt:lpstr>
      <vt:lpstr>Maintenance operation  supporting System</vt:lpstr>
      <vt:lpstr>Operation &amp; Maintenance supporting System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RFID技術のご紹介</dc:title>
  <dc:creator>川崎祥紀</dc:creator>
  <cp:lastModifiedBy>松原 崇廣</cp:lastModifiedBy>
  <cp:revision>112</cp:revision>
  <cp:lastPrinted>2016-09-26T01:58:03Z</cp:lastPrinted>
  <dcterms:modified xsi:type="dcterms:W3CDTF">2017-10-06T00:54:03Z</dcterms:modified>
</cp:coreProperties>
</file>